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61" r:id="rId1"/>
    <p:sldMasterId id="2147483973" r:id="rId2"/>
  </p:sldMasterIdLst>
  <p:notesMasterIdLst>
    <p:notesMasterId r:id="rId51"/>
  </p:notesMasterIdLst>
  <p:sldIdLst>
    <p:sldId id="605" r:id="rId3"/>
    <p:sldId id="361" r:id="rId4"/>
    <p:sldId id="415" r:id="rId5"/>
    <p:sldId id="421" r:id="rId6"/>
    <p:sldId id="372" r:id="rId7"/>
    <p:sldId id="606" r:id="rId8"/>
    <p:sldId id="425" r:id="rId9"/>
    <p:sldId id="426" r:id="rId10"/>
    <p:sldId id="428" r:id="rId11"/>
    <p:sldId id="430" r:id="rId12"/>
    <p:sldId id="432" r:id="rId13"/>
    <p:sldId id="433" r:id="rId14"/>
    <p:sldId id="417" r:id="rId15"/>
    <p:sldId id="434" r:id="rId16"/>
    <p:sldId id="260" r:id="rId17"/>
    <p:sldId id="595" r:id="rId18"/>
    <p:sldId id="437" r:id="rId19"/>
    <p:sldId id="435" r:id="rId20"/>
    <p:sldId id="596" r:id="rId21"/>
    <p:sldId id="597" r:id="rId22"/>
    <p:sldId id="598" r:id="rId23"/>
    <p:sldId id="599" r:id="rId24"/>
    <p:sldId id="601" r:id="rId25"/>
    <p:sldId id="602" r:id="rId26"/>
    <p:sldId id="604" r:id="rId27"/>
    <p:sldId id="603" r:id="rId28"/>
    <p:sldId id="498" r:id="rId29"/>
    <p:sldId id="499" r:id="rId30"/>
    <p:sldId id="519" r:id="rId31"/>
    <p:sldId id="520" r:id="rId32"/>
    <p:sldId id="522" r:id="rId33"/>
    <p:sldId id="521" r:id="rId34"/>
    <p:sldId id="523" r:id="rId35"/>
    <p:sldId id="524" r:id="rId36"/>
    <p:sldId id="526" r:id="rId37"/>
    <p:sldId id="518" r:id="rId38"/>
    <p:sldId id="527" r:id="rId39"/>
    <p:sldId id="528" r:id="rId40"/>
    <p:sldId id="530" r:id="rId41"/>
    <p:sldId id="531" r:id="rId42"/>
    <p:sldId id="532" r:id="rId43"/>
    <p:sldId id="536" r:id="rId44"/>
    <p:sldId id="534" r:id="rId45"/>
    <p:sldId id="537" r:id="rId46"/>
    <p:sldId id="539" r:id="rId47"/>
    <p:sldId id="540" r:id="rId48"/>
    <p:sldId id="542" r:id="rId49"/>
    <p:sldId id="525" r:id="rId50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5pPr>
    <a:lvl6pPr marL="22860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6pPr>
    <a:lvl7pPr marL="27432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7pPr>
    <a:lvl8pPr marL="32004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8pPr>
    <a:lvl9pPr marL="36576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FF"/>
    <a:srgbClr val="AAAAAA"/>
    <a:srgbClr val="009193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9" autoAdjust="0"/>
    <p:restoredTop sz="94340" autoAdjust="0"/>
  </p:normalViewPr>
  <p:slideViewPr>
    <p:cSldViewPr>
      <p:cViewPr varScale="1">
        <p:scale>
          <a:sx n="72" d="100"/>
          <a:sy n="72" d="100"/>
        </p:scale>
        <p:origin x="640" y="224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32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ill Sans MT" panose="020B050202010402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ill Sans MT" panose="020B0502020104020203" pitchFamily="34" charset="77"/>
              </a:defRPr>
            </a:lvl1pPr>
          </a:lstStyle>
          <a:p>
            <a:fld id="{3ECB703B-55A8-CB49-B806-4B4D31A981B5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ill Sans MT" panose="020B050202010402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ill Sans MT" panose="020B0502020104020203" pitchFamily="34" charset="77"/>
              </a:defRPr>
            </a:lvl1pPr>
          </a:lstStyle>
          <a:p>
            <a:fld id="{6FB31AFA-1213-A14C-91BC-540C88A910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650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B31AFA-1213-A14C-91BC-540C88A910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A7594"/>
                </a:solidFill>
                <a:effectLst/>
                <a:uLnTx/>
                <a:uFillTx/>
                <a:latin typeface="Gill Sans MT" panose="020B0502020104020203" pitchFamily="34" charset="77"/>
                <a:ea typeface="ヒラギノ角ゴ ProN W6" charset="0"/>
                <a:sym typeface="Helvetica Neue Bold Condensed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7594"/>
              </a:solidFill>
              <a:effectLst/>
              <a:uLnTx/>
              <a:uFillTx/>
              <a:latin typeface="Gill Sans MT" panose="020B0502020104020203" pitchFamily="34" charset="77"/>
              <a:ea typeface="ヒラギノ角ゴ ProN W6" charset="0"/>
              <a:sym typeface="Helvetica Neue Bold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006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licensed from Adobe Stock.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31AFA-1213-A14C-91BC-540C88A9104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93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 w="9525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315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 w="9525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297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image is from Wikipedia and has a Public Domain license.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31AFA-1213-A14C-91BC-540C88A9104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268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31AFA-1213-A14C-91BC-540C88A9104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302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31AFA-1213-A14C-91BC-540C88A9104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03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7630" y="3394480"/>
            <a:ext cx="9869540" cy="234086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497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4875" y="6190285"/>
            <a:ext cx="7255053" cy="1763405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70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50230" indent="0" algn="ctr">
              <a:buNone/>
              <a:defRPr sz="2702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6618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091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29986" y="1332992"/>
            <a:ext cx="1498974" cy="70876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4155" y="1332992"/>
            <a:ext cx="6707447" cy="70876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011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7630" y="3394480"/>
            <a:ext cx="9869540" cy="234086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497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4875" y="6190285"/>
            <a:ext cx="7255053" cy="1763405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70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50230" indent="0" algn="ctr">
              <a:buNone/>
              <a:defRPr sz="2702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6C3B2-064B-354D-8C1F-514EB506E547}" type="datetime1">
              <a:rPr lang="en-US" smtClean="0"/>
              <a:t>5/30/23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for Physics and Astronomy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40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356F-D5F2-F240-8665-C411DDB10310}" type="datetime1">
              <a:rPr lang="en-US" smtClean="0"/>
              <a:t>5/30/23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for Physics and Astronomy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67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581" y="3394480"/>
            <a:ext cx="9870643" cy="234086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497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74875" y="6190172"/>
            <a:ext cx="7255053" cy="1799228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702">
                <a:solidFill>
                  <a:schemeClr val="tx1"/>
                </a:solidFill>
              </a:defRPr>
            </a:lvl1pPr>
            <a:lvl2pPr marL="650230" indent="0">
              <a:buNone/>
              <a:defRPr sz="2702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9FE14-C96F-2E4D-B6F3-AA2A4CFDA7DE}" type="datetime1">
              <a:rPr lang="en-US" smtClean="0"/>
              <a:t>5/30/23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for Physics and Astronomy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87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7630" y="3751885"/>
            <a:ext cx="4676299" cy="4411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0870" y="3751885"/>
            <a:ext cx="4679845" cy="4411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7E476-D7D5-6945-BA69-E09A83275445}" type="datetime1">
              <a:rPr lang="en-US" smtClean="0"/>
              <a:t>5/30/23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for Physics and Astronomy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05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7629" y="3290218"/>
            <a:ext cx="4676301" cy="100136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702" b="0" cap="all" spc="142" baseline="0">
                <a:solidFill>
                  <a:schemeClr val="tx2"/>
                </a:solidFill>
              </a:defRPr>
            </a:lvl1pPr>
            <a:lvl2pPr marL="650230" indent="0">
              <a:buNone/>
              <a:defRPr sz="2702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7629" y="4470400"/>
            <a:ext cx="4676301" cy="3693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60870" y="4470400"/>
            <a:ext cx="4679845" cy="36931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760870" y="3290218"/>
            <a:ext cx="4679845" cy="100136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702" b="0" cap="all" spc="142" baseline="0">
                <a:solidFill>
                  <a:schemeClr val="tx2"/>
                </a:solidFill>
              </a:defRPr>
            </a:lvl1pPr>
            <a:lvl2pPr marL="650230" indent="0">
              <a:buNone/>
              <a:defRPr sz="2702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0FA0-D9B2-4147-8208-908E8303C111}" type="datetime1">
              <a:rPr lang="en-US" smtClean="0"/>
              <a:t>5/30/23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for Physics and Astronomy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371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7790-25FB-E54C-8B5C-4C642DDB5076}" type="datetime1">
              <a:rPr lang="en-US" smtClean="0"/>
              <a:t>5/30/23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for Physics and Astronomy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013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5366D-45C0-654E-850E-66331EAE456A}" type="datetime1">
              <a:rPr lang="en-US" smtClean="0"/>
              <a:t>5/30/23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for Physics and Astronomy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68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502400" y="0"/>
            <a:ext cx="6502400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222" y="3191224"/>
            <a:ext cx="4679956" cy="1623462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987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5152" y="1144423"/>
            <a:ext cx="5136896" cy="7464755"/>
          </a:xfrm>
        </p:spPr>
        <p:txBody>
          <a:bodyPr>
            <a:normAutofit/>
          </a:bodyPr>
          <a:lstStyle>
            <a:lvl1pPr>
              <a:defRPr sz="2702">
                <a:solidFill>
                  <a:schemeClr val="tx1"/>
                </a:solidFill>
              </a:defRPr>
            </a:lvl1pPr>
            <a:lvl2pPr>
              <a:defRPr sz="2276">
                <a:solidFill>
                  <a:schemeClr val="tx1"/>
                </a:solidFill>
              </a:defRPr>
            </a:lvl2pPr>
            <a:lvl3pPr>
              <a:defRPr sz="2276">
                <a:solidFill>
                  <a:schemeClr val="tx1"/>
                </a:solidFill>
              </a:defRPr>
            </a:lvl3pPr>
            <a:lvl4pPr>
              <a:defRPr sz="2276">
                <a:solidFill>
                  <a:schemeClr val="tx1"/>
                </a:solidFill>
              </a:defRPr>
            </a:lvl4pPr>
            <a:lvl5pPr>
              <a:defRPr sz="2276">
                <a:solidFill>
                  <a:schemeClr val="tx1"/>
                </a:solidFill>
              </a:defRPr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7328" y="5048772"/>
            <a:ext cx="4047744" cy="312040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133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87A0C-CF11-F14C-BAC2-14841F16619E}" type="datetime1">
              <a:rPr lang="en-US" smtClean="0"/>
              <a:t>5/30/23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911222" y="8869274"/>
            <a:ext cx="5413544" cy="455168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Machine Learning for Physics and Astronomy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504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5227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336" y="3191222"/>
            <a:ext cx="4681728" cy="16256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987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02401" y="0"/>
            <a:ext cx="6508904" cy="97536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4551">
                <a:solidFill>
                  <a:schemeClr val="tx1"/>
                </a:solidFill>
              </a:defRPr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7328" y="5048774"/>
            <a:ext cx="4047744" cy="312040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133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A368F6F-09DC-E54B-AB55-6E7297928F44}" type="datetime1">
              <a:rPr lang="en-US" smtClean="0"/>
              <a:t>5/30/23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910336" y="8869274"/>
            <a:ext cx="5409997" cy="455168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Machine Learning for Physics and Astronomy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211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432A6-097D-4F4F-A41A-EC7107E67D3B}" type="datetime1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for Physics and Astronomy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813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29986" y="1332992"/>
            <a:ext cx="1498974" cy="70876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4155" y="1332992"/>
            <a:ext cx="6707447" cy="70876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80F1-A54E-EA4C-A93D-A7D09BEDA789}" type="datetime1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for Physics and Astronomy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91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581" y="3394480"/>
            <a:ext cx="9870643" cy="234086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497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74875" y="6190172"/>
            <a:ext cx="7255053" cy="1799228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702">
                <a:solidFill>
                  <a:schemeClr val="tx1"/>
                </a:solidFill>
              </a:defRPr>
            </a:lvl1pPr>
            <a:lvl2pPr marL="650230" indent="0">
              <a:buNone/>
              <a:defRPr sz="2702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1274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7630" y="3751885"/>
            <a:ext cx="4676299" cy="4411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0870" y="3751885"/>
            <a:ext cx="4679845" cy="4411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5/30/23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1455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7629" y="3290218"/>
            <a:ext cx="4676301" cy="100136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702" b="0" cap="all" spc="142" baseline="0">
                <a:solidFill>
                  <a:schemeClr val="tx2"/>
                </a:solidFill>
              </a:defRPr>
            </a:lvl1pPr>
            <a:lvl2pPr marL="650230" indent="0">
              <a:buNone/>
              <a:defRPr sz="2702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7629" y="4470400"/>
            <a:ext cx="4676301" cy="3693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60870" y="4470400"/>
            <a:ext cx="4679845" cy="36931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760870" y="3290218"/>
            <a:ext cx="4679845" cy="100136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702" b="0" cap="all" spc="142" baseline="0">
                <a:solidFill>
                  <a:schemeClr val="tx2"/>
                </a:solidFill>
              </a:defRPr>
            </a:lvl1pPr>
            <a:lvl2pPr marL="650230" indent="0">
              <a:buNone/>
              <a:defRPr sz="2702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65188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4229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7444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502400" y="0"/>
            <a:ext cx="6502400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222" y="3191224"/>
            <a:ext cx="4679956" cy="1623462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987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5152" y="1144423"/>
            <a:ext cx="5136896" cy="7464755"/>
          </a:xfrm>
        </p:spPr>
        <p:txBody>
          <a:bodyPr>
            <a:normAutofit/>
          </a:bodyPr>
          <a:lstStyle>
            <a:lvl1pPr>
              <a:defRPr sz="2702">
                <a:solidFill>
                  <a:schemeClr val="tx1"/>
                </a:solidFill>
              </a:defRPr>
            </a:lvl1pPr>
            <a:lvl2pPr>
              <a:defRPr sz="2276">
                <a:solidFill>
                  <a:schemeClr val="tx1"/>
                </a:solidFill>
              </a:defRPr>
            </a:lvl2pPr>
            <a:lvl3pPr>
              <a:defRPr sz="2276">
                <a:solidFill>
                  <a:schemeClr val="tx1"/>
                </a:solidFill>
              </a:defRPr>
            </a:lvl3pPr>
            <a:lvl4pPr>
              <a:defRPr sz="2276">
                <a:solidFill>
                  <a:schemeClr val="tx1"/>
                </a:solidFill>
              </a:defRPr>
            </a:lvl4pPr>
            <a:lvl5pPr>
              <a:defRPr sz="2276">
                <a:solidFill>
                  <a:schemeClr val="tx1"/>
                </a:solidFill>
              </a:defRPr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7328" y="5048772"/>
            <a:ext cx="4047744" cy="312040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133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5/30/23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911222" y="8869274"/>
            <a:ext cx="5413544" cy="455168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8926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336" y="3191222"/>
            <a:ext cx="4681728" cy="16256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987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02401" y="0"/>
            <a:ext cx="6508904" cy="97536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4551">
                <a:solidFill>
                  <a:schemeClr val="tx1"/>
                </a:solidFill>
              </a:defRPr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7328" y="5048774"/>
            <a:ext cx="4047744" cy="312040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133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8C1B375-16D5-F343-9C0E-AD3735F106C7}" type="datetimeFigureOut">
              <a:rPr lang="en-US" smtClean="0"/>
              <a:t>5/30/23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910336" y="8869274"/>
            <a:ext cx="5409997" cy="455168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0713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4154" y="1372006"/>
            <a:ext cx="8444807" cy="1690624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4154" y="3751887"/>
            <a:ext cx="8444807" cy="441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03385" y="8872983"/>
            <a:ext cx="2937330" cy="4607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 b="0" i="0">
                <a:solidFill>
                  <a:schemeClr val="tx1">
                    <a:alpha val="70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fld id="{C8C1B375-16D5-F343-9C0E-AD3735F106C7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7629" y="8869274"/>
            <a:ext cx="6480589" cy="455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 b="0" i="0">
                <a:solidFill>
                  <a:schemeClr val="tx1">
                    <a:alpha val="70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9270" y="8843264"/>
            <a:ext cx="520192" cy="520192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564" b="0" i="0" spc="0" baseline="0">
                <a:solidFill>
                  <a:srgbClr val="FFFFFF"/>
                </a:solidFill>
                <a:latin typeface="Gill Sans MT" panose="020B0502020104020203" pitchFamily="34" charset="77"/>
              </a:defRPr>
            </a:lvl1pPr>
          </a:lstStyle>
          <a:p>
            <a:fld id="{23C9E6DF-D4C8-A448-A59B-32DEB3070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78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</p:sldLayoutIdLst>
  <p:transition/>
  <p:txStyles>
    <p:titleStyle>
      <a:lvl1pPr algn="ctr" defTabSz="1300460" rtl="0" eaLnBrk="1" latinLnBrk="0" hangingPunct="1">
        <a:lnSpc>
          <a:spcPct val="90000"/>
        </a:lnSpc>
        <a:spcBef>
          <a:spcPct val="0"/>
        </a:spcBef>
        <a:buNone/>
        <a:defRPr sz="3698" kern="1200" cap="all" spc="284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5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5023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97534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0046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62557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869411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6pPr>
      <a:lvl7pPr marL="2113247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7pPr>
      <a:lvl8pPr marL="2357083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00919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4154" y="1372006"/>
            <a:ext cx="8444807" cy="1690624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4154" y="3751887"/>
            <a:ext cx="8444807" cy="441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03385" y="8872983"/>
            <a:ext cx="2937330" cy="4607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 b="0" i="0">
                <a:solidFill>
                  <a:schemeClr val="tx1">
                    <a:alpha val="70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fld id="{F55E4BC4-7CB9-CD42-A3C4-55BE39B91006}" type="datetime1">
              <a:rPr lang="en-US" smtClean="0"/>
              <a:t>5/30/23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7629" y="8869274"/>
            <a:ext cx="6480589" cy="455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 b="0" i="0">
                <a:solidFill>
                  <a:schemeClr val="tx1">
                    <a:alpha val="70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r>
              <a:rPr lang="en-US"/>
              <a:t>Machine Learning for Physics and Astronomy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9270" y="8843264"/>
            <a:ext cx="520192" cy="520192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564" b="0" i="0" spc="0" baseline="0">
                <a:solidFill>
                  <a:srgbClr val="FFFFFF"/>
                </a:solidFill>
                <a:latin typeface="Gill Sans MT" panose="020B0502020104020203" pitchFamily="34" charset="77"/>
              </a:defRPr>
            </a:lvl1pPr>
          </a:lstStyle>
          <a:p>
            <a:fld id="{23C9E6DF-D4C8-A448-A59B-32DEB3070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7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</p:sldLayoutIdLst>
  <p:hf sldNum="0" hdr="0" ftr="0" dt="0"/>
  <p:txStyles>
    <p:titleStyle>
      <a:lvl1pPr algn="ctr" defTabSz="1300460" rtl="0" eaLnBrk="1" latinLnBrk="0" hangingPunct="1">
        <a:lnSpc>
          <a:spcPct val="90000"/>
        </a:lnSpc>
        <a:spcBef>
          <a:spcPct val="0"/>
        </a:spcBef>
        <a:buNone/>
        <a:defRPr sz="3698" kern="1200" cap="all" spc="284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5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5023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97534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0046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62557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869411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6pPr>
      <a:lvl7pPr marL="2113247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7pPr>
      <a:lvl8pPr marL="2357083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00919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.cmu.edu/~cshalizi/ADAfaEPoV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eb.stanford.edu/~mrosenfe/soc_meth_proj3/matrix_OLS_NYU_notes.pdf" TargetMode="External"/><Relationship Id="rId4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2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m.brown.edu/people/geman/Homepage/Essays%20and%20ideas%20about%20neurobiology/bias-variance.pdf" TargetMode="External"/><Relationship Id="rId2" Type="http://schemas.openxmlformats.org/officeDocument/2006/relationships/hyperlink" Target="https://web.stanford.edu/~hastie/ElemStatLearn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rxiv.org/pdf/2101.07256.pdf" TargetMode="External"/><Relationship Id="rId4" Type="http://schemas.openxmlformats.org/officeDocument/2006/relationships/hyperlink" Target="https://www.bradyneal.com/bias-variance-tradeoff-textbooks-updat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7FCD31-B6A0-453B-AC5B-4A7F4219A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3004800" cy="60342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  <a:sym typeface="Helvetica Neue Bold Condensed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06880" y="3069336"/>
            <a:ext cx="9591040" cy="234086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sz="3800" spc="200" dirty="0">
                <a:solidFill>
                  <a:srgbClr val="262626"/>
                </a:solidFill>
              </a:rPr>
              <a:t>Machine learning </a:t>
            </a:r>
            <a:br>
              <a:rPr lang="en-US" sz="3800" spc="200" dirty="0">
                <a:solidFill>
                  <a:srgbClr val="262626"/>
                </a:solidFill>
              </a:rPr>
            </a:br>
            <a:r>
              <a:rPr lang="en-US" sz="3800" spc="200" dirty="0">
                <a:solidFill>
                  <a:srgbClr val="262626"/>
                </a:solidFill>
              </a:rPr>
              <a:t>for physics and astronomy</a:t>
            </a:r>
            <a:br>
              <a:rPr lang="en-US" sz="3800" spc="200" dirty="0">
                <a:solidFill>
                  <a:srgbClr val="262626"/>
                </a:solidFill>
              </a:rPr>
            </a:br>
            <a:r>
              <a:rPr lang="en-US" sz="3800" spc="200" dirty="0">
                <a:solidFill>
                  <a:srgbClr val="262626"/>
                </a:solidFill>
              </a:rPr>
              <a:t>chapter 5</a:t>
            </a:r>
          </a:p>
        </p:txBody>
      </p:sp>
      <p:pic>
        <p:nvPicPr>
          <p:cNvPr id="7" name="Picture 6" descr="A black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5BD25916-D4C1-2749-95F2-C1F61B833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800" y="8263890"/>
            <a:ext cx="3378200" cy="1182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7DB0E6-33BA-7C43-AD1F-3025890A5962}"/>
              </a:ext>
            </a:extLst>
          </p:cNvPr>
          <p:cNvSpPr txBox="1"/>
          <p:nvPr/>
        </p:nvSpPr>
        <p:spPr>
          <a:xfrm>
            <a:off x="406400" y="384301"/>
            <a:ext cx="3144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ヒラギノ角ゴ ProN W6" charset="0"/>
                <a:sym typeface="Helvetica Neue Bold Condensed" charset="0"/>
              </a:rPr>
              <a:t>Viviana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ヒラギノ角ゴ ProN W6" charset="0"/>
                <a:sym typeface="Helvetica Neue Bold Condensed" charset="0"/>
              </a:rPr>
              <a:t>Acquaviva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ヒラギノ角ゴ ProN W6" charset="0"/>
              <a:sym typeface="Helvetica Neue Bold Condensed" charset="0"/>
            </a:endParaRPr>
          </a:p>
        </p:txBody>
      </p:sp>
      <p:pic>
        <p:nvPicPr>
          <p:cNvPr id="11" name="Picture 10" descr="A picture containing text, font, graphics, poster&#10;&#10;Description automatically generated">
            <a:extLst>
              <a:ext uri="{FF2B5EF4-FFF2-40B4-BE49-F238E27FC236}">
                <a16:creationId xmlns:a16="http://schemas.microsoft.com/office/drawing/2014/main" id="{2A24A238-B824-E84E-969A-AF0D866B5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649" y="307340"/>
            <a:ext cx="1613751" cy="171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84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726440" y="2438400"/>
            <a:ext cx="11871960" cy="5852160"/>
          </a:xfrm>
        </p:spPr>
        <p:txBody>
          <a:bodyPr>
            <a:noAutofit/>
          </a:bodyPr>
          <a:lstStyle/>
          <a:p>
            <a:r>
              <a:rPr lang="en-US" sz="3129" dirty="0"/>
              <a:t>Many influential statisticians think so - see famously: </a:t>
            </a:r>
          </a:p>
          <a:p>
            <a:pPr marL="0" indent="0">
              <a:buNone/>
            </a:pPr>
            <a:r>
              <a:rPr lang="en-US" sz="3129" dirty="0">
                <a:hlinkClick r:id="rId2"/>
              </a:rPr>
              <a:t>http://www.stat.cmu.edu/~cshalizi/ADAfaEPoV/</a:t>
            </a:r>
            <a:endParaRPr lang="en-US" sz="3129" dirty="0"/>
          </a:p>
          <a:p>
            <a:r>
              <a:rPr lang="en-US" sz="3129" dirty="0"/>
              <a:t>One issue is that adding (linearly independent) features </a:t>
            </a:r>
            <a:r>
              <a:rPr lang="en-US" sz="3129" dirty="0">
                <a:solidFill>
                  <a:srgbClr val="FF0000"/>
                </a:solidFill>
              </a:rPr>
              <a:t>always results in better (train) R</a:t>
            </a:r>
            <a:r>
              <a:rPr lang="en-US" sz="3129" baseline="30000" dirty="0">
                <a:solidFill>
                  <a:srgbClr val="FF0000"/>
                </a:solidFill>
              </a:rPr>
              <a:t>2</a:t>
            </a:r>
            <a:r>
              <a:rPr lang="en-US" sz="3129" dirty="0">
                <a:solidFill>
                  <a:srgbClr val="FF0000"/>
                </a:solidFill>
              </a:rPr>
              <a:t> </a:t>
            </a:r>
            <a:r>
              <a:rPr lang="mr-IN" sz="3129" dirty="0"/>
              <a:t>–</a:t>
            </a:r>
            <a:r>
              <a:rPr lang="en-US" sz="3129" dirty="0"/>
              <a:t> no penalty for overfitting.</a:t>
            </a:r>
          </a:p>
          <a:p>
            <a:r>
              <a:rPr lang="en-US" sz="3129" dirty="0"/>
              <a:t>Another issue is that – like all measures of correlation – applying a nonlinear coordinate transformation will change R</a:t>
            </a:r>
            <a:r>
              <a:rPr lang="en-US" sz="3129" baseline="30000" dirty="0"/>
              <a:t>2</a:t>
            </a:r>
            <a:r>
              <a:rPr lang="en-US" sz="3129" dirty="0"/>
              <a:t>.</a:t>
            </a:r>
          </a:p>
          <a:p>
            <a:r>
              <a:rPr lang="en-US" sz="3129" dirty="0">
                <a:solidFill>
                  <a:srgbClr val="FF0000"/>
                </a:solidFill>
              </a:rPr>
              <a:t>My view:  </a:t>
            </a:r>
            <a:r>
              <a:rPr lang="en-US" sz="3129" dirty="0"/>
              <a:t>When it is used in a machine learning setting (i.e. we look at R</a:t>
            </a:r>
            <a:r>
              <a:rPr lang="en-US" sz="3129" baseline="30000" dirty="0"/>
              <a:t>2</a:t>
            </a:r>
            <a:r>
              <a:rPr lang="en-US" sz="3129" dirty="0"/>
              <a:t> for predictions, on test set), it is a useful tool to </a:t>
            </a:r>
            <a:r>
              <a:rPr lang="en-US" sz="3129" dirty="0">
                <a:solidFill>
                  <a:srgbClr val="FF0000"/>
                </a:solidFill>
              </a:rPr>
              <a:t>compare </a:t>
            </a:r>
            <a:r>
              <a:rPr lang="en-US" sz="3129" dirty="0"/>
              <a:t>models.</a:t>
            </a:r>
          </a:p>
          <a:p>
            <a:r>
              <a:rPr lang="en-US" sz="3129" dirty="0">
                <a:solidFill>
                  <a:srgbClr val="FF0000"/>
                </a:solidFill>
              </a:rPr>
              <a:t>If features and targets are the same</a:t>
            </a:r>
            <a:r>
              <a:rPr lang="en-US" sz="3129" dirty="0"/>
              <a:t>, a model with higher R</a:t>
            </a:r>
            <a:r>
              <a:rPr lang="en-US" sz="3129" baseline="30000" dirty="0"/>
              <a:t>2</a:t>
            </a:r>
            <a:r>
              <a:rPr lang="en-US" sz="3129" dirty="0"/>
              <a:t> score on the predicted values is better.</a:t>
            </a:r>
          </a:p>
          <a:p>
            <a:r>
              <a:rPr lang="en-US" sz="3129" dirty="0"/>
              <a:t>Note that we can’t distinguish between a poor R</a:t>
            </a:r>
            <a:r>
              <a:rPr lang="en-US" sz="3129" baseline="30000" dirty="0"/>
              <a:t>2</a:t>
            </a:r>
            <a:r>
              <a:rPr lang="en-US" sz="3129" dirty="0"/>
              <a:t> that comes from bad modeling, and a poor R</a:t>
            </a:r>
            <a:r>
              <a:rPr lang="en-US" sz="3129" baseline="30000" dirty="0"/>
              <a:t>2</a:t>
            </a:r>
            <a:r>
              <a:rPr lang="en-US" sz="3129" dirty="0"/>
              <a:t> that comes from noisy data :(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1C6833-46AE-BB4A-B0CA-FE9F67CA3E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1447" y="734342"/>
            <a:ext cx="10728960" cy="1329832"/>
          </a:xfrm>
          <a:solidFill>
            <a:schemeClr val="bg1"/>
          </a:solidFill>
        </p:spPr>
        <p:txBody>
          <a:bodyPr vert="horz" lIns="128694" tIns="63218" rIns="128694" bIns="63218" rtlCol="0" anchor="ctr">
            <a:normAutofit/>
          </a:bodyPr>
          <a:lstStyle/>
          <a:p>
            <a:pPr algn="ctr" eaLnBrk="1" hangingPunct="1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IS R</a:t>
            </a:r>
            <a:r>
              <a:rPr lang="en-US" baseline="300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2</a:t>
            </a: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 useless?</a:t>
            </a:r>
          </a:p>
        </p:txBody>
      </p:sp>
    </p:spTree>
    <p:extLst>
      <p:ext uri="{BB962C8B-B14F-4D97-AF65-F5344CB8AC3E}">
        <p14:creationId xmlns:p14="http://schemas.microsoft.com/office/powerpoint/2010/main" val="139293242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650240" y="2817707"/>
            <a:ext cx="11704320" cy="1733973"/>
          </a:xfrm>
        </p:spPr>
        <p:txBody>
          <a:bodyPr>
            <a:noAutofit/>
          </a:bodyPr>
          <a:lstStyle/>
          <a:p>
            <a:r>
              <a:rPr lang="en-US" sz="3129" dirty="0"/>
              <a:t>Many others, of course!</a:t>
            </a:r>
          </a:p>
          <a:p>
            <a:r>
              <a:rPr lang="en-US" sz="3129" dirty="0"/>
              <a:t>For example, the mean square error, the mean (median) absolute error, the root mean square error.</a:t>
            </a:r>
          </a:p>
          <a:p>
            <a:endParaRPr lang="en-US" sz="3129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536" y="3833272"/>
            <a:ext cx="4393983" cy="19868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448" y="4226560"/>
            <a:ext cx="4680880" cy="2104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231" y="6148726"/>
            <a:ext cx="4588299" cy="14930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3030" y="6269236"/>
            <a:ext cx="51621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yes, it’s just the square root</a:t>
            </a:r>
          </a:p>
          <a:p>
            <a:r>
              <a:rPr lang="en-US" sz="2800" dirty="0">
                <a:latin typeface="Gill Sans MT" panose="020B0502020104020203" pitchFamily="34" charset="77"/>
              </a:rPr>
              <a:t>of the MSE; but it is useful </a:t>
            </a:r>
          </a:p>
          <a:p>
            <a:r>
              <a:rPr lang="en-US" sz="2800" dirty="0">
                <a:latin typeface="Gill Sans MT" panose="020B0502020104020203" pitchFamily="34" charset="77"/>
              </a:rPr>
              <a:t>because it gives *typical* deviation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7540" y="8339605"/>
            <a:ext cx="112519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/>
                </a:solidFill>
                <a:latin typeface="+mj-lt"/>
              </a:rPr>
              <a:t>For an </a:t>
            </a:r>
            <a:r>
              <a:rPr lang="en-US" sz="3000" dirty="0">
                <a:solidFill>
                  <a:srgbClr val="FF0000"/>
                </a:solidFill>
                <a:latin typeface="+mj-lt"/>
              </a:rPr>
              <a:t>unbiased</a:t>
            </a:r>
            <a:r>
              <a:rPr lang="en-US" sz="3000" dirty="0">
                <a:solidFill>
                  <a:schemeClr val="tx1"/>
                </a:solidFill>
                <a:latin typeface="+mj-lt"/>
              </a:rPr>
              <a:t> predictive model (mean of residuals vector = 0), </a:t>
            </a:r>
          </a:p>
          <a:p>
            <a:r>
              <a:rPr lang="en-US" sz="3000" dirty="0">
                <a:solidFill>
                  <a:srgbClr val="FF0000"/>
                </a:solidFill>
                <a:latin typeface="+mj-lt"/>
              </a:rPr>
              <a:t>the MSE/RMSE are just the variance/standard deviation of the residuals.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914E8BB-1B79-EB42-87C2-73F12CF912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1447" y="734342"/>
            <a:ext cx="10728960" cy="1329832"/>
          </a:xfrm>
          <a:solidFill>
            <a:schemeClr val="bg1"/>
          </a:solidFill>
        </p:spPr>
        <p:txBody>
          <a:bodyPr vert="horz" lIns="128694" tIns="63218" rIns="128694" bIns="63218" rtlCol="0" anchor="ctr">
            <a:normAutofit/>
          </a:bodyPr>
          <a:lstStyle/>
          <a:p>
            <a:pPr algn="ctr" eaLnBrk="1" hangingPunct="1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Do we have other metrics?</a:t>
            </a:r>
          </a:p>
        </p:txBody>
      </p:sp>
    </p:spTree>
    <p:extLst>
      <p:ext uri="{BB962C8B-B14F-4D97-AF65-F5344CB8AC3E}">
        <p14:creationId xmlns:p14="http://schemas.microsoft.com/office/powerpoint/2010/main" val="3268663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650240" y="2817707"/>
            <a:ext cx="11704320" cy="5527040"/>
          </a:xfrm>
        </p:spPr>
        <p:txBody>
          <a:bodyPr>
            <a:noAutofit/>
          </a:bodyPr>
          <a:lstStyle/>
          <a:p>
            <a:r>
              <a:rPr lang="en-US" sz="3129" dirty="0"/>
              <a:t>I really don’t know.</a:t>
            </a:r>
          </a:p>
          <a:p>
            <a:r>
              <a:rPr lang="en-US" sz="3129" dirty="0"/>
              <a:t>In many cases, as we have seen, the optimized metric (the loss function that is minimized) is hard-coded into algorithms, so picking a metric is mostly relevant for model comparison (parameter optimization or comparison of different algorithms).</a:t>
            </a:r>
          </a:p>
          <a:p>
            <a:r>
              <a:rPr lang="en-US" sz="3129" dirty="0"/>
              <a:t>In science, my experience is that MSE/RMSE are often the ones that are easier to interpret.</a:t>
            </a:r>
          </a:p>
          <a:p>
            <a:r>
              <a:rPr lang="en-US" sz="3129" dirty="0"/>
              <a:t>We can also look at multiple metrics/indicators.</a:t>
            </a:r>
          </a:p>
          <a:p>
            <a:r>
              <a:rPr lang="en-US" sz="3129" dirty="0"/>
              <a:t>My take-home message is that evaluating regression models is highly non-trivial.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0D8B5-3689-204E-AF8F-B0CAF6A76F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1447" y="734342"/>
            <a:ext cx="10728960" cy="1329832"/>
          </a:xfrm>
          <a:solidFill>
            <a:schemeClr val="bg1"/>
          </a:solidFill>
        </p:spPr>
        <p:txBody>
          <a:bodyPr vert="horz" lIns="128694" tIns="63218" rIns="128694" bIns="63218" rtlCol="0" anchor="ctr">
            <a:normAutofit/>
          </a:bodyPr>
          <a:lstStyle/>
          <a:p>
            <a:pPr algn="ctr" eaLnBrk="1" hangingPunct="1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Which one should </a:t>
            </a:r>
            <a:r>
              <a:rPr lang="en-US" dirty="0" err="1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i</a:t>
            </a: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 use?</a:t>
            </a:r>
          </a:p>
        </p:txBody>
      </p:sp>
    </p:spTree>
    <p:extLst>
      <p:ext uri="{BB962C8B-B14F-4D97-AF65-F5344CB8AC3E}">
        <p14:creationId xmlns:p14="http://schemas.microsoft.com/office/powerpoint/2010/main" val="106058825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0107" y="990450"/>
            <a:ext cx="9021443" cy="1009586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139" y="2709333"/>
            <a:ext cx="10367808" cy="6068907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en-US" sz="3413" dirty="0">
                <a:solidFill>
                  <a:schemeClr val="tx1"/>
                </a:solidFill>
              </a:rPr>
              <a:t>In which we hypothesize that the relationship between independent variable(s), i.e. features, and the outcome, i.e. the target variable, is </a:t>
            </a:r>
            <a:r>
              <a:rPr lang="en-US" sz="3413" dirty="0">
                <a:solidFill>
                  <a:schemeClr val="accent2">
                    <a:lumMod val="75000"/>
                  </a:schemeClr>
                </a:solidFill>
              </a:rPr>
              <a:t>LINEAR.</a:t>
            </a:r>
          </a:p>
          <a:p>
            <a:pPr marL="0" indent="0" algn="ctr">
              <a:buNone/>
              <a:defRPr/>
            </a:pPr>
            <a:endParaRPr lang="en-US" sz="3413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defRPr/>
            </a:pPr>
            <a:r>
              <a:rPr lang="en-US" sz="3413" dirty="0"/>
              <a:t>Is it machine learning? Is it modeling?</a:t>
            </a:r>
          </a:p>
          <a:p>
            <a:pPr marL="0" indent="0">
              <a:buNone/>
              <a:defRPr/>
            </a:pPr>
            <a:r>
              <a:rPr lang="en-US" sz="3413" dirty="0"/>
              <a:t>	(Is this the real life? Is it just fantasy?)</a:t>
            </a:r>
          </a:p>
          <a:p>
            <a:pPr marL="0" indent="0">
              <a:buNone/>
              <a:defRPr/>
            </a:pPr>
            <a:endParaRPr lang="en-US" sz="3413" dirty="0"/>
          </a:p>
          <a:p>
            <a:pPr marL="0" indent="0">
              <a:buNone/>
              <a:defRPr/>
            </a:pPr>
            <a:r>
              <a:rPr lang="en-US" sz="3413" dirty="0"/>
              <a:t>To create a linear model with a </a:t>
            </a:r>
            <a:r>
              <a:rPr lang="en-US" sz="3413" i="1" dirty="0">
                <a:solidFill>
                  <a:srgbClr val="FF0000"/>
                </a:solidFill>
              </a:rPr>
              <a:t>probabilistic interpretation </a:t>
            </a:r>
          </a:p>
          <a:p>
            <a:pPr marL="0" indent="0" algn="ctr">
              <a:buNone/>
              <a:defRPr/>
            </a:pPr>
            <a:r>
              <a:rPr lang="en-US" sz="3413" dirty="0"/>
              <a:t>(i.e., a likelihood), which allows us to do </a:t>
            </a:r>
            <a:r>
              <a:rPr lang="en-US" sz="3413" dirty="0">
                <a:solidFill>
                  <a:srgbClr val="FF0000"/>
                </a:solidFill>
              </a:rPr>
              <a:t>inference on the</a:t>
            </a:r>
          </a:p>
          <a:p>
            <a:pPr marL="0" indent="0" algn="ctr">
              <a:buNone/>
              <a:defRPr/>
            </a:pPr>
            <a:r>
              <a:rPr lang="en-US" sz="3413" dirty="0">
                <a:solidFill>
                  <a:srgbClr val="FF0000"/>
                </a:solidFill>
              </a:rPr>
              <a:t> parameters,</a:t>
            </a:r>
            <a:r>
              <a:rPr lang="en-US" sz="3413" dirty="0"/>
              <a:t> we need several assumptions to hold.</a:t>
            </a:r>
          </a:p>
        </p:txBody>
      </p:sp>
    </p:spTree>
    <p:extLst>
      <p:ext uri="{BB962C8B-B14F-4D97-AF65-F5344CB8AC3E}">
        <p14:creationId xmlns:p14="http://schemas.microsoft.com/office/powerpoint/2010/main" val="15614265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478" y="625388"/>
            <a:ext cx="11445093" cy="1609892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4267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Assumptions of (probabilistic) </a:t>
            </a:r>
            <a:br>
              <a:rPr lang="en-US" sz="4267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r>
              <a:rPr lang="en-US" sz="4267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88" y="2457822"/>
            <a:ext cx="12679680" cy="6068907"/>
          </a:xfrm>
        </p:spPr>
        <p:txBody>
          <a:bodyPr>
            <a:noAutofit/>
          </a:bodyPr>
          <a:lstStyle/>
          <a:p>
            <a:pPr marL="1523745" lvl="6" indent="0">
              <a:buNone/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en-US" sz="3129" dirty="0"/>
              <a:t>The error variable is normally distributed.</a:t>
            </a:r>
          </a:p>
          <a:p>
            <a:pPr lvl="1">
              <a:defRPr/>
            </a:pPr>
            <a:r>
              <a:rPr lang="en-US" sz="3129" dirty="0"/>
              <a:t>The error variance is constant for all values of x.</a:t>
            </a:r>
          </a:p>
          <a:p>
            <a:pPr lvl="1">
              <a:defRPr/>
            </a:pPr>
            <a:r>
              <a:rPr lang="en-US" sz="3129" dirty="0"/>
              <a:t>The errors are independent of each other.</a:t>
            </a:r>
          </a:p>
          <a:p>
            <a:pPr lvl="1">
              <a:defRPr/>
            </a:pPr>
            <a:endParaRPr lang="en-US" sz="3129" dirty="0"/>
          </a:p>
          <a:p>
            <a:pPr marL="286101" lvl="1" indent="0" algn="just">
              <a:buNone/>
              <a:defRPr/>
            </a:pPr>
            <a:r>
              <a:rPr lang="en-US" sz="3413" dirty="0">
                <a:solidFill>
                  <a:schemeClr val="tx1"/>
                </a:solidFill>
              </a:rPr>
              <a:t>In machine learning, if you just want to know how well a straight line/hyperplane fits and predict your data,  you don’t need to validate those. </a:t>
            </a:r>
            <a:endParaRPr lang="en-US" sz="3413" dirty="0">
              <a:solidFill>
                <a:schemeClr val="accent2">
                  <a:lumMod val="75000"/>
                </a:schemeClr>
              </a:solidFill>
            </a:endParaRPr>
          </a:p>
          <a:p>
            <a:pPr marL="286101" lvl="1" indent="0" algn="just">
              <a:buNone/>
              <a:defRPr/>
            </a:pPr>
            <a:r>
              <a:rPr lang="en-US" sz="3413" dirty="0">
                <a:solidFill>
                  <a:schemeClr val="tx1"/>
                </a:solidFill>
              </a:rPr>
              <a:t>HOWEVER, </a:t>
            </a:r>
            <a:r>
              <a:rPr lang="en-US" sz="3413" dirty="0">
                <a:solidFill>
                  <a:srgbClr val="FF0000"/>
                </a:solidFill>
              </a:rPr>
              <a:t>if you believe that your data can be modeled with a linear relationship</a:t>
            </a:r>
            <a:r>
              <a:rPr lang="en-US" sz="3413" dirty="0">
                <a:solidFill>
                  <a:schemeClr val="tx1"/>
                </a:solidFill>
              </a:rPr>
              <a:t>, you should probably shoot for a probabilistic interpretation!</a:t>
            </a:r>
          </a:p>
          <a:p>
            <a:pPr algn="just">
              <a:defRPr/>
            </a:pPr>
            <a:endParaRPr lang="en-US" sz="3413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7403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AF6849E5-BEA3-7F45-BD4A-DEFE15781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107" y="990450"/>
            <a:ext cx="9021443" cy="1009586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Estimating coefficients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07B845-35AD-2148-82FA-717B34E37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593" y="3048000"/>
            <a:ext cx="9093200" cy="59182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407042-4252-5941-B81B-BE0F4E6C2F9A}"/>
              </a:ext>
            </a:extLst>
          </p:cNvPr>
          <p:cNvCxnSpPr>
            <a:cxnSpLocks/>
          </p:cNvCxnSpPr>
          <p:nvPr/>
        </p:nvCxnSpPr>
        <p:spPr>
          <a:xfrm flipV="1">
            <a:off x="1930400" y="2819400"/>
            <a:ext cx="7848600" cy="6172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A7E1F8-B313-0B47-AC7F-B5EC1AC6CDBF}"/>
              </a:ext>
            </a:extLst>
          </p:cNvPr>
          <p:cNvCxnSpPr>
            <a:cxnSpLocks/>
          </p:cNvCxnSpPr>
          <p:nvPr/>
        </p:nvCxnSpPr>
        <p:spPr>
          <a:xfrm flipV="1">
            <a:off x="2013093" y="2667000"/>
            <a:ext cx="8534400" cy="6324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AE8CD1-B0B1-3044-B860-81CA8A1EC93B}"/>
              </a:ext>
            </a:extLst>
          </p:cNvPr>
          <p:cNvCxnSpPr>
            <a:cxnSpLocks/>
          </p:cNvCxnSpPr>
          <p:nvPr/>
        </p:nvCxnSpPr>
        <p:spPr>
          <a:xfrm flipV="1">
            <a:off x="2235200" y="2562087"/>
            <a:ext cx="9080786" cy="6477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1C42DD-C1EE-7047-8AA7-20B6F12F7B4E}"/>
              </a:ext>
            </a:extLst>
          </p:cNvPr>
          <p:cNvCxnSpPr>
            <a:cxnSpLocks/>
          </p:cNvCxnSpPr>
          <p:nvPr/>
        </p:nvCxnSpPr>
        <p:spPr>
          <a:xfrm flipV="1">
            <a:off x="2235200" y="3276600"/>
            <a:ext cx="9080786" cy="57624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9400" y="584865"/>
            <a:ext cx="10535920" cy="1214484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Ordinary 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691" y="3031205"/>
            <a:ext cx="7261013" cy="5530288"/>
          </a:xfrm>
        </p:spPr>
        <p:txBody>
          <a:bodyPr>
            <a:normAutofit fontScale="92500" lnSpcReduction="10000"/>
          </a:bodyPr>
          <a:lstStyle/>
          <a:p>
            <a:r>
              <a:rPr lang="en-US" sz="3698" dirty="0"/>
              <a:t>The </a:t>
            </a:r>
            <a:r>
              <a:rPr lang="en-US" sz="3698" b="1" dirty="0"/>
              <a:t>Least Squares Regression Line</a:t>
            </a:r>
            <a:r>
              <a:rPr lang="en-US" sz="3698" dirty="0"/>
              <a:t> is the line that minimizes the sum of the squares of the error </a:t>
            </a:r>
          </a:p>
          <a:p>
            <a:pPr marL="0" indent="0">
              <a:buNone/>
            </a:pPr>
            <a:r>
              <a:rPr lang="en-US" sz="3698" dirty="0"/>
              <a:t>		(y </a:t>
            </a:r>
            <a:r>
              <a:rPr lang="mr-IN" sz="3698" dirty="0"/>
              <a:t>–</a:t>
            </a:r>
            <a:r>
              <a:rPr lang="en-US" sz="3698" dirty="0"/>
              <a:t> </a:t>
            </a:r>
            <a:r>
              <a:rPr lang="en-US" sz="3698" dirty="0" err="1"/>
              <a:t>y</a:t>
            </a:r>
            <a:r>
              <a:rPr lang="en-US" sz="3698" baseline="-25000" dirty="0" err="1"/>
              <a:t>pred</a:t>
            </a:r>
            <a:r>
              <a:rPr lang="en-US" sz="3698" dirty="0"/>
              <a:t>)</a:t>
            </a:r>
            <a:r>
              <a:rPr lang="en-US" sz="3698" baseline="30000" dirty="0"/>
              <a:t>2</a:t>
            </a:r>
            <a:r>
              <a:rPr lang="en-US" sz="3698" dirty="0"/>
              <a:t> </a:t>
            </a:r>
          </a:p>
          <a:p>
            <a:r>
              <a:rPr lang="en-US" sz="3698" dirty="0">
                <a:solidFill>
                  <a:srgbClr val="FF0000"/>
                </a:solidFill>
              </a:rPr>
              <a:t>Which loss function are we minimizing when we do the OLS fit?</a:t>
            </a:r>
          </a:p>
          <a:p>
            <a:r>
              <a:rPr lang="en-US" sz="3698" b="1" dirty="0">
                <a:solidFill>
                  <a:schemeClr val="tx1"/>
                </a:solidFill>
              </a:rPr>
              <a:t>The Mean Square Error</a:t>
            </a:r>
          </a:p>
          <a:p>
            <a:r>
              <a:rPr lang="en-US" sz="3698" dirty="0">
                <a:solidFill>
                  <a:schemeClr val="tx1"/>
                </a:solidFill>
              </a:rPr>
              <a:t>We can re-interpret our fitting procedure in ML “language” as minimizing the MSE loss.</a:t>
            </a:r>
          </a:p>
        </p:txBody>
      </p:sp>
      <p:pic>
        <p:nvPicPr>
          <p:cNvPr id="2052" name="Picture 4" descr="http://mtsu32.mtsu.edu:11308/regression/images/linregimages/regerrors.gif"/>
          <p:cNvPicPr>
            <a:picLocks noChangeAspect="1" noChangeArrowheads="1"/>
          </p:cNvPicPr>
          <p:nvPr/>
        </p:nvPicPr>
        <p:blipFill rotWithShape="1">
          <a:blip r:embed="rId2" cstate="print"/>
          <a:srcRect t="12018"/>
          <a:stretch/>
        </p:blipFill>
        <p:spPr bwMode="auto">
          <a:xfrm>
            <a:off x="7974625" y="4038600"/>
            <a:ext cx="4765810" cy="37186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52509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2734" y="2378821"/>
            <a:ext cx="11509249" cy="57221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we write the MSE for the simple one-dimensional case (fitting a line), we get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30694" y="4666002"/>
            <a:ext cx="7268528" cy="573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9" dirty="0">
                <a:latin typeface="+mn-lt"/>
              </a:rPr>
              <a:t>Any idea of how to get an analytic solution?</a:t>
            </a:r>
            <a:endParaRPr lang="en-US" sz="3129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94716" y="5778634"/>
                <a:ext cx="4299954" cy="573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129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𝜃</m:t>
                      </m:r>
                      <m:r>
                        <a:rPr lang="en-US" sz="3129" i="1" baseline="-2500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  <m:r>
                        <a:rPr lang="en-US" sz="3129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312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129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sz="3129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− </m:t>
                      </m:r>
                      <m:r>
                        <a:rPr lang="en-US" sz="3129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𝜃</m:t>
                      </m:r>
                      <m:r>
                        <a:rPr lang="en-US" sz="3129" i="1" baseline="-2500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  <m:r>
                        <a:rPr lang="en-US" sz="3129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312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129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3129" dirty="0">
                  <a:solidFill>
                    <a:schemeClr val="tx1"/>
                  </a:solidFill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716" y="5778634"/>
                <a:ext cx="4299954" cy="573875"/>
              </a:xfrm>
              <a:prstGeom prst="rect">
                <a:avLst/>
              </a:prstGeom>
              <a:blipFill>
                <a:blip r:embed="rId2"/>
                <a:stretch>
                  <a:fillRect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94670" y="5490566"/>
                <a:ext cx="4299954" cy="1095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129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θ</m:t>
                      </m:r>
                      <m:r>
                        <a:rPr lang="en-US" sz="3129" i="1" baseline="-2500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  <m:r>
                        <a:rPr lang="en-US" sz="3129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12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3129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Cov</m:t>
                          </m:r>
                          <m:r>
                            <m:rPr>
                              <m:nor/>
                            </m:rPr>
                            <a:rPr lang="en-US" sz="3129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(</m:t>
                          </m:r>
                          <m:r>
                            <m:rPr>
                              <m:nor/>
                            </m:rPr>
                            <a:rPr lang="en-US" sz="3129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3129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3129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3129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3129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Var</m:t>
                          </m:r>
                          <m:r>
                            <m:rPr>
                              <m:nor/>
                            </m:rPr>
                            <a:rPr lang="en-US" sz="3129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(</m:t>
                          </m:r>
                          <m:r>
                            <m:rPr>
                              <m:nor/>
                            </m:rPr>
                            <a:rPr lang="en-US" sz="3129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3129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129" dirty="0">
                  <a:solidFill>
                    <a:schemeClr val="tx1"/>
                  </a:solidFill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670" y="5490566"/>
                <a:ext cx="4299954" cy="1095172"/>
              </a:xfrm>
              <a:prstGeom prst="rect">
                <a:avLst/>
              </a:prstGeom>
              <a:blipFill>
                <a:blip r:embed="rId3"/>
                <a:stretch>
                  <a:fillRect t="-2299" b="-12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975357" y="7152175"/>
            <a:ext cx="113792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tx1"/>
                </a:solidFill>
                <a:latin typeface="Gill Sans MT" panose="020B0502020104020203" pitchFamily="34" charset="77"/>
              </a:rPr>
              <a:t>For the n-dimensional case, the solution is the </a:t>
            </a:r>
            <a:r>
              <a:rPr lang="en-US" sz="3000" i="1" dirty="0">
                <a:solidFill>
                  <a:srgbClr val="FF0000"/>
                </a:solidFill>
                <a:latin typeface="Gill Sans MT" panose="020B0502020104020203" pitchFamily="34" charset="77"/>
              </a:rPr>
              <a:t>normal equation</a:t>
            </a:r>
            <a:r>
              <a:rPr lang="en-US" sz="3000" dirty="0">
                <a:solidFill>
                  <a:schemeClr val="tx1"/>
                </a:solidFill>
                <a:latin typeface="Gill Sans MT" panose="020B0502020104020203" pitchFamily="34" charset="77"/>
              </a:rPr>
              <a:t>: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B1CAE8-2619-634E-884D-D6BCF7A3B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400" y="584865"/>
            <a:ext cx="10535920" cy="1214484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OLS – analytic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0031CA-4278-EA46-8D50-23A39B9C2CF9}"/>
                  </a:ext>
                </a:extLst>
              </p:cNvPr>
              <p:cNvSpPr txBox="1"/>
              <p:nvPr/>
            </p:nvSpPr>
            <p:spPr>
              <a:xfrm>
                <a:off x="4734578" y="8007148"/>
                <a:ext cx="4165564" cy="11362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charset="0"/>
                          </a:rPr>
                          <m:t>𝜃</m:t>
                        </m:r>
                      </m:e>
                    </m:acc>
                    <m:r>
                      <a:rPr lang="en-US" b="0" i="1" baseline="-2500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𝑂𝐿𝑆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sSup>
                      <m:sSupPr>
                        <m:ctrlPr>
                          <a:rPr lang="is-I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s-I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−1 </m:t>
                        </m:r>
                      </m:sup>
                    </m:sSup>
                    <m:sSup>
                      <m:sSupPr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0031CA-4278-EA46-8D50-23A39B9C2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578" y="8007148"/>
                <a:ext cx="4165564" cy="1136273"/>
              </a:xfrm>
              <a:prstGeom prst="rect">
                <a:avLst/>
              </a:prstGeom>
              <a:blipFill>
                <a:blip r:embed="rId4"/>
                <a:stretch>
                  <a:fillRect t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B6BB121-8DF6-6A4D-8760-3A3FDFB8BCFF}"/>
              </a:ext>
            </a:extLst>
          </p:cNvPr>
          <p:cNvSpPr/>
          <p:nvPr/>
        </p:nvSpPr>
        <p:spPr>
          <a:xfrm>
            <a:off x="9626600" y="8880463"/>
            <a:ext cx="3708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  <a:hlinkClick r:id="rId5"/>
              </a:rPr>
              <a:t>Derivation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663DFE-0A93-FB43-B94A-B00D1B2AE85A}"/>
              </a:ext>
            </a:extLst>
          </p:cNvPr>
          <p:cNvSpPr txBox="1"/>
          <p:nvPr/>
        </p:nvSpPr>
        <p:spPr>
          <a:xfrm>
            <a:off x="1576975" y="9067800"/>
            <a:ext cx="68717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tx1"/>
                </a:solidFill>
                <a:latin typeface="+mj-lt"/>
              </a:rPr>
              <a:t>X = features matrix, Y = </a:t>
            </a:r>
            <a:r>
              <a:rPr lang="en-US" sz="2600" dirty="0" err="1">
                <a:solidFill>
                  <a:schemeClr val="tx1"/>
                </a:solidFill>
                <a:latin typeface="+mj-lt"/>
              </a:rPr>
              <a:t>obs</a:t>
            </a:r>
            <a:r>
              <a:rPr lang="en-US" sz="2600" dirty="0">
                <a:solidFill>
                  <a:schemeClr val="tx1"/>
                </a:solidFill>
                <a:latin typeface="+mj-lt"/>
              </a:rPr>
              <a:t> vector (for train set)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E70CD1-E9B0-E846-A005-76ED44425E15}"/>
                  </a:ext>
                </a:extLst>
              </p:cNvPr>
              <p:cNvSpPr txBox="1"/>
              <p:nvPr/>
            </p:nvSpPr>
            <p:spPr>
              <a:xfrm>
                <a:off x="2753970" y="3048035"/>
                <a:ext cx="7548881" cy="13847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𝑦𝑖</m:t>
                              </m:r>
                            </m:e>
                          </m:d>
                        </m:e>
                      </m:nary>
                      <m:r>
                        <a:rPr lang="en-US" b="0" i="1" baseline="3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E70CD1-E9B0-E846-A005-76ED44425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970" y="3048035"/>
                <a:ext cx="7548881" cy="1384738"/>
              </a:xfrm>
              <a:prstGeom prst="rect">
                <a:avLst/>
              </a:prstGeom>
              <a:blipFill>
                <a:blip r:embed="rId6"/>
                <a:stretch>
                  <a:fillRect t="-115596" b="-177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80358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2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0432" y="2625044"/>
            <a:ext cx="10728961" cy="431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551" dirty="0"/>
              <a:t>What happens if I want to minimize, say, the MAE (Mean Absolute Error)?</a:t>
            </a:r>
          </a:p>
          <a:p>
            <a:endParaRPr lang="en-US" dirty="0"/>
          </a:p>
          <a:p>
            <a:r>
              <a:rPr lang="en-US" sz="3200" dirty="0"/>
              <a:t>1. Will the fit change? </a:t>
            </a:r>
          </a:p>
          <a:p>
            <a:r>
              <a:rPr lang="en-US" sz="3200" dirty="0"/>
              <a:t>2. Analytic solution?</a:t>
            </a:r>
          </a:p>
          <a:p>
            <a:r>
              <a:rPr lang="en-US" sz="3200" dirty="0"/>
              <a:t>3. Any idea about implementation?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92853" y="196719"/>
            <a:ext cx="11054080" cy="1625600"/>
          </a:xfrm>
          <a:prstGeom prst="rect">
            <a:avLst/>
          </a:prstGeom>
        </p:spPr>
        <p:txBody>
          <a:bodyPr vert="horz" lIns="130048" tIns="65024" rIns="130048" bIns="65024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endParaRPr lang="en-US" sz="6827" dirty="0">
              <a:latin typeface="Gill Sans MT" panose="020B0502020104020203" pitchFamily="34" charset="77"/>
              <a:ea typeface="Helvetica Neue Condensed" charset="0"/>
              <a:cs typeface="Helvetica Neue Condensed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C1586E-DE59-0942-965C-083ABF0C1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743" y="537465"/>
            <a:ext cx="10535920" cy="1214484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r>
              <a:rPr lang="en-US" sz="40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Changing metric</a:t>
            </a:r>
            <a:br>
              <a:rPr lang="en-US" sz="40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endParaRPr lang="en-US" dirty="0">
              <a:latin typeface="Gill Sans MT" panose="020B0502020104020203" pitchFamily="34" charset="77"/>
              <a:ea typeface="Helvetica Neue Condensed" charset="0"/>
              <a:cs typeface="Helvetica Neue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6961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0179AE-3F2A-A84D-BAEA-279E3EAD14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75191" y="478135"/>
            <a:ext cx="6222152" cy="9510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+mn-lt"/>
              </a:rPr>
              <a:t>GRADIENT DESCENT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EB4822-9A7E-E447-A24F-5D78C9A7FE16}"/>
              </a:ext>
            </a:extLst>
          </p:cNvPr>
          <p:cNvSpPr/>
          <p:nvPr/>
        </p:nvSpPr>
        <p:spPr>
          <a:xfrm>
            <a:off x="3307452" y="1905000"/>
            <a:ext cx="63898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(smart minimization of loss functions)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155BB9-33E2-C242-863E-A55D9AD6ECBD}"/>
              </a:ext>
            </a:extLst>
          </p:cNvPr>
          <p:cNvSpPr txBox="1"/>
          <p:nvPr/>
        </p:nvSpPr>
        <p:spPr>
          <a:xfrm>
            <a:off x="1681742" y="3124200"/>
            <a:ext cx="9961318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The normal equation provides an analytic solution 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for the MSE loss only.</a:t>
            </a:r>
          </a:p>
          <a:p>
            <a:endParaRPr lang="en-US" dirty="0">
              <a:solidFill>
                <a:schemeClr val="tx1"/>
              </a:solidFill>
              <a:latin typeface="+mj-lt"/>
            </a:endParaRP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Additionally, it requires inverting the matrix</a:t>
            </a:r>
          </a:p>
          <a:p>
            <a:endParaRPr lang="en-US" dirty="0">
              <a:solidFill>
                <a:schemeClr val="tx1"/>
              </a:solidFill>
              <a:latin typeface="+mj-lt"/>
            </a:endParaRPr>
          </a:p>
          <a:p>
            <a:r>
              <a:rPr lang="en-US" b="1" dirty="0">
                <a:latin typeface="+mj-lt"/>
              </a:rPr>
              <a:t>X</a:t>
            </a:r>
            <a:r>
              <a:rPr lang="en-US" i="1" baseline="30000" dirty="0">
                <a:latin typeface="+mj-lt"/>
              </a:rPr>
              <a:t>T</a:t>
            </a:r>
            <a:r>
              <a:rPr lang="en-US" i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· </a:t>
            </a:r>
            <a:r>
              <a:rPr lang="en-US" b="1" dirty="0">
                <a:latin typeface="+mj-lt"/>
              </a:rPr>
              <a:t>X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(what’s its size)?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which is slow when the number of features, m, is large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(typically scales as O(m</a:t>
            </a:r>
            <a:r>
              <a:rPr lang="en-US" baseline="30000" dirty="0">
                <a:solidFill>
                  <a:schemeClr val="tx1"/>
                </a:solidFill>
                <a:latin typeface="+mj-lt"/>
              </a:rPr>
              <a:t>3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) or a little better).</a:t>
            </a:r>
          </a:p>
          <a:p>
            <a:endParaRPr lang="en-US" dirty="0">
              <a:solidFill>
                <a:schemeClr val="tx1"/>
              </a:solidFill>
              <a:latin typeface="+mj-lt"/>
            </a:endParaRP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To optimize a different loss function, or speed things up,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it’s useful to have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numerical optimization methods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in place.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The most popular one is called Gradient Descent.</a:t>
            </a:r>
          </a:p>
        </p:txBody>
      </p:sp>
    </p:spTree>
    <p:extLst>
      <p:ext uri="{BB962C8B-B14F-4D97-AF65-F5344CB8AC3E}">
        <p14:creationId xmlns:p14="http://schemas.microsoft.com/office/powerpoint/2010/main" val="3776219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4372" y="2817707"/>
            <a:ext cx="8416255" cy="2059093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br>
              <a:rPr lang="en-US" dirty="0">
                <a:cs typeface="+mj-cs"/>
              </a:rPr>
            </a:br>
            <a:r>
              <a:rPr lang="en-US" dirty="0">
                <a:cs typeface="+mj-cs"/>
              </a:rPr>
              <a:t>Regression Models</a:t>
            </a:r>
            <a:br>
              <a:rPr lang="en-US" dirty="0">
                <a:cs typeface="+mj-cs"/>
              </a:rPr>
            </a:br>
            <a:endParaRPr lang="en-US" dirty="0">
              <a:cs typeface="+mj-cs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27317-A0A5-1D49-BBBB-53F1A2D0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424" y="609600"/>
            <a:ext cx="8444807" cy="1142594"/>
          </a:xfrm>
        </p:spPr>
        <p:txBody>
          <a:bodyPr/>
          <a:lstStyle/>
          <a:p>
            <a:r>
              <a:rPr lang="en-US" dirty="0"/>
              <a:t>Batch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6599D0-FF3D-6244-B54D-1D716DEC54B4}"/>
                  </a:ext>
                </a:extLst>
              </p:cNvPr>
              <p:cNvSpPr txBox="1"/>
              <p:nvPr/>
            </p:nvSpPr>
            <p:spPr>
              <a:xfrm>
                <a:off x="699279" y="6675440"/>
                <a:ext cx="12067727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General idea (pseudo-code):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Pick a random value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(coefficient of linear regression, here 1-D</a:t>
                </a:r>
                <a:r>
                  <a:rPr lang="en-US" b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)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Calculate local gradient of loss function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wrt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Take a step in the direction of the negative gradient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Repea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t</a:t>
                </a:r>
                <a:endParaRPr lang="en-US" b="0" dirty="0">
                  <a:solidFill>
                    <a:schemeClr val="tx1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6599D0-FF3D-6244-B54D-1D716DEC5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79" y="6675440"/>
                <a:ext cx="12067727" cy="2554545"/>
              </a:xfrm>
              <a:prstGeom prst="rect">
                <a:avLst/>
              </a:prstGeom>
              <a:blipFill>
                <a:blip r:embed="rId2"/>
                <a:stretch>
                  <a:fillRect l="-1262" t="-2970" r="-315" b="-6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A8D2DB8-99DA-A041-87BC-BDFB42BAB201}"/>
              </a:ext>
            </a:extLst>
          </p:cNvPr>
          <p:cNvSpPr txBox="1"/>
          <p:nvPr/>
        </p:nvSpPr>
        <p:spPr>
          <a:xfrm>
            <a:off x="3643166" y="8937597"/>
            <a:ext cx="8966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Questions: will it converge? Under which conditions?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FAB48A-5F46-5F43-B899-6D9AB7DE534A}"/>
              </a:ext>
            </a:extLst>
          </p:cNvPr>
          <p:cNvSpPr/>
          <p:nvPr/>
        </p:nvSpPr>
        <p:spPr>
          <a:xfrm>
            <a:off x="3266578" y="4330809"/>
            <a:ext cx="253860" cy="280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3D586F-7EAF-CA41-922E-7F78E407A2E3}"/>
              </a:ext>
            </a:extLst>
          </p:cNvPr>
          <p:cNvSpPr/>
          <p:nvPr/>
        </p:nvSpPr>
        <p:spPr>
          <a:xfrm>
            <a:off x="3759200" y="4905035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74A2C38-E78E-974C-8939-DD15BD2A059A}"/>
              </a:ext>
            </a:extLst>
          </p:cNvPr>
          <p:cNvSpPr/>
          <p:nvPr/>
        </p:nvSpPr>
        <p:spPr>
          <a:xfrm>
            <a:off x="4216400" y="5286366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CB0C97-23BF-6D4C-848A-C4A12466A1EA}"/>
              </a:ext>
            </a:extLst>
          </p:cNvPr>
          <p:cNvSpPr/>
          <p:nvPr/>
        </p:nvSpPr>
        <p:spPr>
          <a:xfrm>
            <a:off x="4744762" y="5534541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3DFE6C-28D0-C741-9886-3F0495AD637F}"/>
              </a:ext>
            </a:extLst>
          </p:cNvPr>
          <p:cNvSpPr/>
          <p:nvPr/>
        </p:nvSpPr>
        <p:spPr>
          <a:xfrm>
            <a:off x="5150647" y="5674194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61BAC11-CF14-D449-8B6A-9E0784DDD087}"/>
              </a:ext>
            </a:extLst>
          </p:cNvPr>
          <p:cNvSpPr/>
          <p:nvPr/>
        </p:nvSpPr>
        <p:spPr>
          <a:xfrm>
            <a:off x="5590891" y="5762286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94161898-816F-234D-90E7-C263150A9608}"/>
              </a:ext>
            </a:extLst>
          </p:cNvPr>
          <p:cNvSpPr/>
          <p:nvPr/>
        </p:nvSpPr>
        <p:spPr>
          <a:xfrm rot="10800000">
            <a:off x="2910483" y="359470"/>
            <a:ext cx="6899673" cy="5736750"/>
          </a:xfrm>
          <a:prstGeom prst="arc">
            <a:avLst>
              <a:gd name="adj1" fmla="val 11099363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70BBEA-D965-9641-92DD-545B22ED7CA6}"/>
              </a:ext>
            </a:extLst>
          </p:cNvPr>
          <p:cNvSpPr/>
          <p:nvPr/>
        </p:nvSpPr>
        <p:spPr>
          <a:xfrm>
            <a:off x="5923952" y="5809617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29B4C6E-6060-8A4D-B121-8BC002AB7C4E}"/>
              </a:ext>
            </a:extLst>
          </p:cNvPr>
          <p:cNvSpPr/>
          <p:nvPr/>
        </p:nvSpPr>
        <p:spPr>
          <a:xfrm>
            <a:off x="6219305" y="5820327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BCF6A-5650-2848-B57E-649F2E9504D0}"/>
              </a:ext>
            </a:extLst>
          </p:cNvPr>
          <p:cNvCxnSpPr>
            <a:cxnSpLocks/>
          </p:cNvCxnSpPr>
          <p:nvPr/>
        </p:nvCxnSpPr>
        <p:spPr>
          <a:xfrm>
            <a:off x="2540000" y="6248400"/>
            <a:ext cx="784860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EDDFC8-39B2-AA49-912D-E36533C9560C}"/>
              </a:ext>
            </a:extLst>
          </p:cNvPr>
          <p:cNvCxnSpPr>
            <a:cxnSpLocks/>
          </p:cNvCxnSpPr>
          <p:nvPr/>
        </p:nvCxnSpPr>
        <p:spPr>
          <a:xfrm>
            <a:off x="3393508" y="2868065"/>
            <a:ext cx="0" cy="123777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291AD0-568F-F044-9454-203325FF6CAC}"/>
              </a:ext>
            </a:extLst>
          </p:cNvPr>
          <p:cNvSpPr txBox="1"/>
          <p:nvPr/>
        </p:nvSpPr>
        <p:spPr>
          <a:xfrm>
            <a:off x="3494731" y="2868065"/>
            <a:ext cx="2071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initial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9F814F-E6EA-834A-BB2D-78089C270092}"/>
                  </a:ext>
                </a:extLst>
              </p:cNvPr>
              <p:cNvSpPr txBox="1"/>
              <p:nvPr/>
            </p:nvSpPr>
            <p:spPr>
              <a:xfrm>
                <a:off x="9516332" y="5544361"/>
                <a:ext cx="5253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9F814F-E6EA-834A-BB2D-78089C270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332" y="5544361"/>
                <a:ext cx="525336" cy="584775"/>
              </a:xfrm>
              <a:prstGeom prst="rect">
                <a:avLst/>
              </a:prstGeom>
              <a:blipFill>
                <a:blip r:embed="rId3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6F3532E-3AD5-C64F-9AAD-7ABF2B1296A6}"/>
              </a:ext>
            </a:extLst>
          </p:cNvPr>
          <p:cNvCxnSpPr>
            <a:cxnSpLocks/>
          </p:cNvCxnSpPr>
          <p:nvPr/>
        </p:nvCxnSpPr>
        <p:spPr>
          <a:xfrm>
            <a:off x="6360319" y="4415147"/>
            <a:ext cx="0" cy="123777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3811323-F84C-4F41-81EA-5F0A988D2E86}"/>
              </a:ext>
            </a:extLst>
          </p:cNvPr>
          <p:cNvSpPr txBox="1"/>
          <p:nvPr/>
        </p:nvSpPr>
        <p:spPr>
          <a:xfrm>
            <a:off x="6561103" y="4509727"/>
            <a:ext cx="2206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</a:rPr>
              <a:t>argmin</a:t>
            </a:r>
            <a:r>
              <a:rPr lang="en-US" dirty="0">
                <a:latin typeface="+mn-lt"/>
              </a:rPr>
              <a:t>(loss)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951BC15-C963-854F-9894-3CD460079787}"/>
              </a:ext>
            </a:extLst>
          </p:cNvPr>
          <p:cNvCxnSpPr>
            <a:cxnSpLocks/>
          </p:cNvCxnSpPr>
          <p:nvPr/>
        </p:nvCxnSpPr>
        <p:spPr>
          <a:xfrm>
            <a:off x="3558417" y="4269915"/>
            <a:ext cx="2442806" cy="1321842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12793AF-62D3-834D-A8AC-84D276C694AF}"/>
              </a:ext>
            </a:extLst>
          </p:cNvPr>
          <p:cNvSpPr txBox="1"/>
          <p:nvPr/>
        </p:nvSpPr>
        <p:spPr>
          <a:xfrm rot="1678478">
            <a:off x="4094726" y="4219059"/>
            <a:ext cx="1632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GD path</a:t>
            </a:r>
          </a:p>
        </p:txBody>
      </p:sp>
    </p:spTree>
    <p:extLst>
      <p:ext uri="{BB962C8B-B14F-4D97-AF65-F5344CB8AC3E}">
        <p14:creationId xmlns:p14="http://schemas.microsoft.com/office/powerpoint/2010/main" val="196782606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EA5F089-6C04-844F-9590-22D911C85890}"/>
              </a:ext>
            </a:extLst>
          </p:cNvPr>
          <p:cNvSpPr txBox="1"/>
          <p:nvPr/>
        </p:nvSpPr>
        <p:spPr>
          <a:xfrm>
            <a:off x="2276424" y="1982957"/>
            <a:ext cx="85236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For the MSE loss,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we don’t need to worry about non-convexity,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but choosing a good ”step size” is very important.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8B110-5D3F-284F-8EC4-61D49A0CD0DE}"/>
              </a:ext>
            </a:extLst>
          </p:cNvPr>
          <p:cNvSpPr txBox="1"/>
          <p:nvPr/>
        </p:nvSpPr>
        <p:spPr>
          <a:xfrm>
            <a:off x="3216711" y="8310883"/>
            <a:ext cx="72801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Other loss functions might not be convex, 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and this method might need refinement.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26A73D-EB89-7C4A-B82E-CCAF4536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424" y="609600"/>
            <a:ext cx="8444807" cy="1142594"/>
          </a:xfrm>
        </p:spPr>
        <p:txBody>
          <a:bodyPr/>
          <a:lstStyle/>
          <a:p>
            <a:r>
              <a:rPr lang="en-US" dirty="0"/>
              <a:t>Batch gradient descent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B0572FD-0ECB-FE4A-A115-563B96DDC7C5}"/>
              </a:ext>
            </a:extLst>
          </p:cNvPr>
          <p:cNvSpPr/>
          <p:nvPr/>
        </p:nvSpPr>
        <p:spPr>
          <a:xfrm>
            <a:off x="939800" y="5567687"/>
            <a:ext cx="253860" cy="280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0132B2D-1810-3648-8F9A-77122C0D1BA8}"/>
              </a:ext>
            </a:extLst>
          </p:cNvPr>
          <p:cNvSpPr/>
          <p:nvPr/>
        </p:nvSpPr>
        <p:spPr>
          <a:xfrm>
            <a:off x="1109161" y="5828686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C821D74-4158-FB45-81BF-BA4C53DAFEE3}"/>
              </a:ext>
            </a:extLst>
          </p:cNvPr>
          <p:cNvSpPr/>
          <p:nvPr/>
        </p:nvSpPr>
        <p:spPr>
          <a:xfrm>
            <a:off x="1266598" y="6058073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D86F40A-E571-5640-9F14-F86D1CD6586E}"/>
              </a:ext>
            </a:extLst>
          </p:cNvPr>
          <p:cNvSpPr/>
          <p:nvPr/>
        </p:nvSpPr>
        <p:spPr>
          <a:xfrm>
            <a:off x="1473200" y="6248400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C98A9AD-CDFE-4245-BA21-8381F91AB675}"/>
              </a:ext>
            </a:extLst>
          </p:cNvPr>
          <p:cNvSpPr/>
          <p:nvPr/>
        </p:nvSpPr>
        <p:spPr>
          <a:xfrm>
            <a:off x="1691098" y="6416623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78194C0-B537-3A45-9D84-7AB208F0E1D4}"/>
              </a:ext>
            </a:extLst>
          </p:cNvPr>
          <p:cNvSpPr/>
          <p:nvPr/>
        </p:nvSpPr>
        <p:spPr>
          <a:xfrm>
            <a:off x="1908996" y="6551326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2E9DBE74-770A-C846-AAA2-E193D1BC9254}"/>
              </a:ext>
            </a:extLst>
          </p:cNvPr>
          <p:cNvSpPr/>
          <p:nvPr/>
        </p:nvSpPr>
        <p:spPr>
          <a:xfrm rot="10800000">
            <a:off x="530045" y="1447598"/>
            <a:ext cx="5706114" cy="5736750"/>
          </a:xfrm>
          <a:prstGeom prst="arc">
            <a:avLst>
              <a:gd name="adj1" fmla="val 10885062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9DBB798-0676-274D-B6D0-20854977FE4A}"/>
              </a:ext>
            </a:extLst>
          </p:cNvPr>
          <p:cNvCxnSpPr>
            <a:cxnSpLocks/>
          </p:cNvCxnSpPr>
          <p:nvPr/>
        </p:nvCxnSpPr>
        <p:spPr>
          <a:xfrm>
            <a:off x="197264" y="7467600"/>
            <a:ext cx="603889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D0AD80C-6492-714A-981F-E5224375636A}"/>
              </a:ext>
            </a:extLst>
          </p:cNvPr>
          <p:cNvCxnSpPr>
            <a:cxnSpLocks/>
          </p:cNvCxnSpPr>
          <p:nvPr/>
        </p:nvCxnSpPr>
        <p:spPr>
          <a:xfrm>
            <a:off x="1096476" y="3974091"/>
            <a:ext cx="0" cy="123777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57C3DB4-0EAC-3846-AC1C-17C12B0472DA}"/>
              </a:ext>
            </a:extLst>
          </p:cNvPr>
          <p:cNvSpPr txBox="1"/>
          <p:nvPr/>
        </p:nvSpPr>
        <p:spPr>
          <a:xfrm>
            <a:off x="1197699" y="3974091"/>
            <a:ext cx="2071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steps are too small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824F251-431E-B746-AB60-343A20804FF6}"/>
                  </a:ext>
                </a:extLst>
              </p:cNvPr>
              <p:cNvSpPr txBox="1"/>
              <p:nvPr/>
            </p:nvSpPr>
            <p:spPr>
              <a:xfrm>
                <a:off x="5559428" y="6806625"/>
                <a:ext cx="5253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824F251-431E-B746-AB60-343A20804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428" y="6806625"/>
                <a:ext cx="525336" cy="584775"/>
              </a:xfrm>
              <a:prstGeom prst="rect">
                <a:avLst/>
              </a:prstGeom>
              <a:blipFill>
                <a:blip r:embed="rId2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rc 50">
            <a:extLst>
              <a:ext uri="{FF2B5EF4-FFF2-40B4-BE49-F238E27FC236}">
                <a16:creationId xmlns:a16="http://schemas.microsoft.com/office/drawing/2014/main" id="{B551174D-1D81-4746-8426-8E29E3158146}"/>
              </a:ext>
            </a:extLst>
          </p:cNvPr>
          <p:cNvSpPr/>
          <p:nvPr/>
        </p:nvSpPr>
        <p:spPr>
          <a:xfrm rot="10800000">
            <a:off x="6866670" y="1617676"/>
            <a:ext cx="5706114" cy="5736750"/>
          </a:xfrm>
          <a:prstGeom prst="arc">
            <a:avLst>
              <a:gd name="adj1" fmla="val 10823637"/>
              <a:gd name="adj2" fmla="val 2980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054A4C4-8013-2C45-AFE1-83BBC5DD1E30}"/>
              </a:ext>
            </a:extLst>
          </p:cNvPr>
          <p:cNvSpPr/>
          <p:nvPr/>
        </p:nvSpPr>
        <p:spPr>
          <a:xfrm>
            <a:off x="7939900" y="6489069"/>
            <a:ext cx="253860" cy="280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FED0603-20B1-2146-AC3D-E450E4B80AF6}"/>
              </a:ext>
            </a:extLst>
          </p:cNvPr>
          <p:cNvSpPr/>
          <p:nvPr/>
        </p:nvSpPr>
        <p:spPr>
          <a:xfrm>
            <a:off x="11607800" y="6172200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2E0D1AD-CA62-1D4C-8666-ADEEF74DD0E4}"/>
              </a:ext>
            </a:extLst>
          </p:cNvPr>
          <p:cNvSpPr/>
          <p:nvPr/>
        </p:nvSpPr>
        <p:spPr>
          <a:xfrm>
            <a:off x="7410442" y="5937407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476E5CC-C890-1846-81D2-54A6618CD241}"/>
              </a:ext>
            </a:extLst>
          </p:cNvPr>
          <p:cNvSpPr/>
          <p:nvPr/>
        </p:nvSpPr>
        <p:spPr>
          <a:xfrm>
            <a:off x="11942523" y="5679412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62BD9D0-63C5-B940-8FCD-8167F9CC6A28}"/>
              </a:ext>
            </a:extLst>
          </p:cNvPr>
          <p:cNvCxnSpPr>
            <a:cxnSpLocks/>
          </p:cNvCxnSpPr>
          <p:nvPr/>
        </p:nvCxnSpPr>
        <p:spPr>
          <a:xfrm>
            <a:off x="8066830" y="5138017"/>
            <a:ext cx="0" cy="123777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C80764F-F516-264E-A6C6-42A45B301BF7}"/>
              </a:ext>
            </a:extLst>
          </p:cNvPr>
          <p:cNvCxnSpPr>
            <a:cxnSpLocks/>
          </p:cNvCxnSpPr>
          <p:nvPr/>
        </p:nvCxnSpPr>
        <p:spPr>
          <a:xfrm flipV="1">
            <a:off x="8334838" y="6356803"/>
            <a:ext cx="3196762" cy="272557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56410C0-97B0-DE4A-B478-5E8C2914C6C9}"/>
              </a:ext>
            </a:extLst>
          </p:cNvPr>
          <p:cNvCxnSpPr>
            <a:cxnSpLocks/>
          </p:cNvCxnSpPr>
          <p:nvPr/>
        </p:nvCxnSpPr>
        <p:spPr>
          <a:xfrm flipH="1" flipV="1">
            <a:off x="7789912" y="6086681"/>
            <a:ext cx="3665488" cy="156840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B4D31AF-5A76-1E45-ADFE-467392C2819F}"/>
              </a:ext>
            </a:extLst>
          </p:cNvPr>
          <p:cNvCxnSpPr>
            <a:cxnSpLocks/>
          </p:cNvCxnSpPr>
          <p:nvPr/>
        </p:nvCxnSpPr>
        <p:spPr>
          <a:xfrm flipV="1">
            <a:off x="7789912" y="5885899"/>
            <a:ext cx="4105727" cy="128998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866597-319D-174D-8E2C-BFEFF01267C2}"/>
              </a:ext>
            </a:extLst>
          </p:cNvPr>
          <p:cNvSpPr txBox="1"/>
          <p:nvPr/>
        </p:nvSpPr>
        <p:spPr>
          <a:xfrm>
            <a:off x="8066830" y="4147298"/>
            <a:ext cx="2071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steps are too large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272316B-9B06-CA4B-A617-7551B5C15D2F}"/>
              </a:ext>
            </a:extLst>
          </p:cNvPr>
          <p:cNvCxnSpPr>
            <a:cxnSpLocks/>
          </p:cNvCxnSpPr>
          <p:nvPr/>
        </p:nvCxnSpPr>
        <p:spPr>
          <a:xfrm>
            <a:off x="6877785" y="7467600"/>
            <a:ext cx="569499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0B2E0D7-89B2-D746-A2C1-7DC0E397FE2F}"/>
                  </a:ext>
                </a:extLst>
              </p:cNvPr>
              <p:cNvSpPr txBox="1"/>
              <p:nvPr/>
            </p:nvSpPr>
            <p:spPr>
              <a:xfrm>
                <a:off x="12047448" y="6799423"/>
                <a:ext cx="5253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0B2E0D7-89B2-D746-A2C1-7DC0E397F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448" y="6799423"/>
                <a:ext cx="525336" cy="584775"/>
              </a:xfrm>
              <a:prstGeom prst="rect">
                <a:avLst/>
              </a:prstGeom>
              <a:blipFill>
                <a:blip r:embed="rId3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17388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E483A-CABE-8B4E-ADC0-6478F278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994" y="698128"/>
            <a:ext cx="8444807" cy="1690624"/>
          </a:xfrm>
        </p:spPr>
        <p:txBody>
          <a:bodyPr/>
          <a:lstStyle/>
          <a:p>
            <a:r>
              <a:rPr lang="en-US" dirty="0"/>
              <a:t>How about scaling?</a:t>
            </a:r>
            <a:br>
              <a:rPr lang="en-US" dirty="0"/>
            </a:br>
            <a:r>
              <a:rPr lang="en-US" dirty="0"/>
              <a:t>Does it matter?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D394E-49A9-F842-A7E3-B66BD18AF1B7}"/>
              </a:ext>
            </a:extLst>
          </p:cNvPr>
          <p:cNvSpPr txBox="1"/>
          <p:nvPr/>
        </p:nvSpPr>
        <p:spPr>
          <a:xfrm>
            <a:off x="2082800" y="7472365"/>
            <a:ext cx="91580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Yes (for efficiency)! 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We need either a feature-dependent learning rate, or (more easily) to scale the feature matrix. </a:t>
            </a:r>
          </a:p>
        </p:txBody>
      </p:sp>
      <p:pic>
        <p:nvPicPr>
          <p:cNvPr id="7" name="Picture 6" descr="A picture containing circle, space, vortex, universe&#10;&#10;Description automatically generated">
            <a:extLst>
              <a:ext uri="{FF2B5EF4-FFF2-40B4-BE49-F238E27FC236}">
                <a16:creationId xmlns:a16="http://schemas.microsoft.com/office/drawing/2014/main" id="{250E6B6C-C60B-BE40-B614-95EA3628D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0" y="3048000"/>
            <a:ext cx="7924801" cy="3333750"/>
          </a:xfrm>
          <a:prstGeom prst="rect">
            <a:avLst/>
          </a:prstGeom>
        </p:spPr>
      </p:pic>
      <p:pic>
        <p:nvPicPr>
          <p:cNvPr id="8" name="Picture 7" descr="A picture containing circle, space, vortex, universe&#10;&#10;Description automatically generated">
            <a:extLst>
              <a:ext uri="{FF2B5EF4-FFF2-40B4-BE49-F238E27FC236}">
                <a16:creationId xmlns:a16="http://schemas.microsoft.com/office/drawing/2014/main" id="{F08B8F3F-9517-8A41-AF84-3D5E5182D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701" y="3048000"/>
            <a:ext cx="3886200" cy="333375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1E3E10-076D-7045-B0FE-BD65B27B1B55}"/>
              </a:ext>
            </a:extLst>
          </p:cNvPr>
          <p:cNvCxnSpPr>
            <a:cxnSpLocks/>
          </p:cNvCxnSpPr>
          <p:nvPr/>
        </p:nvCxnSpPr>
        <p:spPr>
          <a:xfrm>
            <a:off x="7374331" y="4648200"/>
            <a:ext cx="140737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37942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16E-951C-B74A-8CA0-BD6056D3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154" y="744692"/>
            <a:ext cx="8444807" cy="1690624"/>
          </a:xfrm>
        </p:spPr>
        <p:txBody>
          <a:bodyPr/>
          <a:lstStyle/>
          <a:p>
            <a:r>
              <a:rPr lang="en-US" dirty="0"/>
              <a:t>Implementation</a:t>
            </a:r>
            <a:br>
              <a:rPr lang="en-US" dirty="0"/>
            </a:br>
            <a:r>
              <a:rPr lang="en-US" dirty="0"/>
              <a:t>(MSE loss)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0546E-7DBD-0042-AB86-8EF780BBEA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45200" y="3127648"/>
                <a:ext cx="4953000" cy="1688891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MSE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𝑐h𝑎𝑖𝑛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𝑟𝑢𝑙𝑒</m:t>
                          </m:r>
                        </m:e>
                      </m:d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3200" dirty="0"/>
                  <a:t> X</a:t>
                </a:r>
                <a:r>
                  <a:rPr lang="en-US" sz="3200" baseline="30000" dirty="0"/>
                  <a:t>T</a:t>
                </a:r>
                <a:r>
                  <a:rPr lang="en-US" sz="3200" dirty="0"/>
                  <a:t> (X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0546E-7DBD-0042-AB86-8EF780BBEA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45200" y="3127648"/>
                <a:ext cx="4953000" cy="1688891"/>
              </a:xfrm>
              <a:blipFill>
                <a:blip r:embed="rId2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4BC7E05-5602-934A-8C00-77769840B02B}"/>
              </a:ext>
            </a:extLst>
          </p:cNvPr>
          <p:cNvSpPr txBox="1"/>
          <p:nvPr/>
        </p:nvSpPr>
        <p:spPr>
          <a:xfrm>
            <a:off x="947642" y="5901885"/>
            <a:ext cx="111095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Advantages of GD over normal equation for linear model:</a:t>
            </a:r>
          </a:p>
          <a:p>
            <a:endParaRPr lang="en-US" dirty="0">
              <a:solidFill>
                <a:schemeClr val="tx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No matrix inversion needed</a:t>
            </a:r>
          </a:p>
          <a:p>
            <a:endParaRPr lang="en-US" dirty="0">
              <a:solidFill>
                <a:schemeClr val="tx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Complexity scaling is now linear with m (# of features),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although it’s not great with N (# of samples) because we calculate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the gradients by summing over the entire learning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EAD9CBA-0804-2C44-9DEE-2D77BF59C7DB}"/>
                  </a:ext>
                </a:extLst>
              </p:cNvPr>
              <p:cNvSpPr/>
              <p:nvPr/>
            </p:nvSpPr>
            <p:spPr>
              <a:xfrm>
                <a:off x="787400" y="3215970"/>
                <a:ext cx="4431213" cy="787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MSE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baseline="30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| 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b="0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EAD9CBA-0804-2C44-9DEE-2D77BF59C7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" y="3215970"/>
                <a:ext cx="4431213" cy="787716"/>
              </a:xfrm>
              <a:prstGeom prst="rect">
                <a:avLst/>
              </a:prstGeom>
              <a:blipFill>
                <a:blip r:embed="rId3"/>
                <a:stretch>
                  <a:fillRect l="-571" r="-228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24AE44F-F9F3-844A-AC1D-0F91F8DE3249}"/>
              </a:ext>
            </a:extLst>
          </p:cNvPr>
          <p:cNvSpPr/>
          <p:nvPr/>
        </p:nvSpPr>
        <p:spPr>
          <a:xfrm>
            <a:off x="1186906" y="4101795"/>
            <a:ext cx="3632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j-lt"/>
              </a:rPr>
              <a:t>Note that we add a bias term, a "fake" feature = 1, to every instance. This is so we can express the linear model in matrix multiplication form.</a:t>
            </a:r>
          </a:p>
        </p:txBody>
      </p:sp>
    </p:spTree>
    <p:extLst>
      <p:ext uri="{BB962C8B-B14F-4D97-AF65-F5344CB8AC3E}">
        <p14:creationId xmlns:p14="http://schemas.microsoft.com/office/powerpoint/2010/main" val="25231719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84E7D-EFC7-1446-9394-338946992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154" y="685800"/>
            <a:ext cx="8409246" cy="1828800"/>
          </a:xfrm>
        </p:spPr>
        <p:txBody>
          <a:bodyPr/>
          <a:lstStyle/>
          <a:p>
            <a:r>
              <a:rPr lang="en-US" dirty="0"/>
              <a:t>Improvements on </a:t>
            </a:r>
            <a:br>
              <a:rPr lang="en-US" dirty="0"/>
            </a:br>
            <a:r>
              <a:rPr lang="en-US" dirty="0"/>
              <a:t>“regular” (batch) 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93909-2503-5A41-8C37-F671A5472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0" y="3429000"/>
            <a:ext cx="10744200" cy="3962041"/>
          </a:xfrm>
        </p:spPr>
        <p:txBody>
          <a:bodyPr>
            <a:noAutofit/>
          </a:bodyPr>
          <a:lstStyle/>
          <a:p>
            <a:r>
              <a:rPr lang="en-US" sz="4000" dirty="0"/>
              <a:t>Stochastic Gradient Descent (compute gradient on only one random example)</a:t>
            </a:r>
          </a:p>
          <a:p>
            <a:r>
              <a:rPr lang="en-US" sz="4000" dirty="0"/>
              <a:t>Mini-Batch Gradient Descent (compute gradient on a few random examples)</a:t>
            </a:r>
          </a:p>
          <a:p>
            <a:r>
              <a:rPr lang="en-US" sz="4000" dirty="0"/>
              <a:t>Learning schedule: change learning rate as you get closer to minimum</a:t>
            </a:r>
          </a:p>
        </p:txBody>
      </p:sp>
    </p:spTree>
    <p:extLst>
      <p:ext uri="{BB962C8B-B14F-4D97-AF65-F5344CB8AC3E}">
        <p14:creationId xmlns:p14="http://schemas.microsoft.com/office/powerpoint/2010/main" val="155906805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A8BD9-DE74-AD41-9ACF-757AD8F21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600" y="533400"/>
            <a:ext cx="8839200" cy="2133600"/>
          </a:xfrm>
        </p:spPr>
        <p:txBody>
          <a:bodyPr>
            <a:normAutofit/>
          </a:bodyPr>
          <a:lstStyle/>
          <a:p>
            <a:r>
              <a:rPr lang="en-US" sz="3200" dirty="0"/>
              <a:t>Summary</a:t>
            </a:r>
            <a:br>
              <a:rPr lang="en-US" sz="3200" dirty="0"/>
            </a:br>
            <a:r>
              <a:rPr lang="en-US" sz="3200" dirty="0"/>
              <a:t>linear regression solvers, </a:t>
            </a:r>
            <a:br>
              <a:rPr lang="en-US" sz="3200" dirty="0"/>
            </a:br>
            <a:r>
              <a:rPr lang="en-US" sz="3200" dirty="0"/>
              <a:t>MSE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D497F-46CA-2041-A5E4-CF17DE390CC7}"/>
              </a:ext>
            </a:extLst>
          </p:cNvPr>
          <p:cNvSpPr txBox="1"/>
          <p:nvPr/>
        </p:nvSpPr>
        <p:spPr>
          <a:xfrm>
            <a:off x="98010" y="7315200"/>
            <a:ext cx="129683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Note however that the GD methods can all be used for other loss functions;</a:t>
            </a:r>
          </a:p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The only difference is that the gradient computation is not analytical.</a:t>
            </a:r>
          </a:p>
        </p:txBody>
      </p:sp>
      <p:pic>
        <p:nvPicPr>
          <p:cNvPr id="6" name="Picture 5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EF3539D8-0C83-9545-ABBD-CCC0881FD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0" y="3139242"/>
            <a:ext cx="12808779" cy="3983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3D3D70-E4A9-4D41-978E-AD1743613CB2}"/>
              </a:ext>
            </a:extLst>
          </p:cNvPr>
          <p:cNvSpPr txBox="1"/>
          <p:nvPr/>
        </p:nvSpPr>
        <p:spPr>
          <a:xfrm>
            <a:off x="8178800" y="9220200"/>
            <a:ext cx="4555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+mj-lt"/>
              </a:rPr>
              <a:t>Table adapted from </a:t>
            </a:r>
            <a:r>
              <a:rPr lang="en-US" sz="2600" dirty="0" err="1">
                <a:latin typeface="+mj-lt"/>
              </a:rPr>
              <a:t>Geron</a:t>
            </a:r>
            <a:r>
              <a:rPr lang="en-US" sz="2600" dirty="0">
                <a:latin typeface="+mj-lt"/>
              </a:rPr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328617093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94EC39-DF0D-E241-80D8-3DC84A0D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429000"/>
            <a:ext cx="5965149" cy="2829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E48525-1376-7342-ABBF-7121D2233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99" y="106405"/>
            <a:ext cx="5990550" cy="301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DF2224-977A-6646-8BCB-BEFC7684F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99" y="6594231"/>
            <a:ext cx="5990550" cy="30177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61765F-BD1C-934D-8CDF-806865BD4BF0}"/>
              </a:ext>
            </a:extLst>
          </p:cNvPr>
          <p:cNvSpPr txBox="1"/>
          <p:nvPr/>
        </p:nvSpPr>
        <p:spPr>
          <a:xfrm>
            <a:off x="9563924" y="1295400"/>
            <a:ext cx="2258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a) Batch GD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D8D41-0C08-434C-9111-79DB3377F301}"/>
              </a:ext>
            </a:extLst>
          </p:cNvPr>
          <p:cNvSpPr txBox="1"/>
          <p:nvPr/>
        </p:nvSpPr>
        <p:spPr>
          <a:xfrm>
            <a:off x="9975094" y="4584412"/>
            <a:ext cx="1436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b) SGD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707A2-A26E-8349-B796-ABDDCF7F7711}"/>
              </a:ext>
            </a:extLst>
          </p:cNvPr>
          <p:cNvSpPr txBox="1"/>
          <p:nvPr/>
        </p:nvSpPr>
        <p:spPr>
          <a:xfrm>
            <a:off x="9180029" y="7810741"/>
            <a:ext cx="308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c) Mini Batch GD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51014E-1735-9B43-ADD1-8A654849E070}"/>
              </a:ext>
            </a:extLst>
          </p:cNvPr>
          <p:cNvCxnSpPr>
            <a:cxnSpLocks/>
          </p:cNvCxnSpPr>
          <p:nvPr/>
        </p:nvCxnSpPr>
        <p:spPr>
          <a:xfrm>
            <a:off x="6607853" y="1600200"/>
            <a:ext cx="2409147" cy="6324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4DFC38-FBDC-1248-9F3E-9CA4BF359B84}"/>
              </a:ext>
            </a:extLst>
          </p:cNvPr>
          <p:cNvCxnSpPr>
            <a:cxnSpLocks/>
          </p:cNvCxnSpPr>
          <p:nvPr/>
        </p:nvCxnSpPr>
        <p:spPr>
          <a:xfrm flipV="1">
            <a:off x="6607853" y="1880175"/>
            <a:ext cx="2572176" cy="299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2A96F-DD4C-E440-9814-D38BF4131726}"/>
              </a:ext>
            </a:extLst>
          </p:cNvPr>
          <p:cNvCxnSpPr>
            <a:cxnSpLocks/>
          </p:cNvCxnSpPr>
          <p:nvPr/>
        </p:nvCxnSpPr>
        <p:spPr>
          <a:xfrm flipV="1">
            <a:off x="6807200" y="4991652"/>
            <a:ext cx="2756724" cy="3247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75594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473200" y="2438400"/>
            <a:ext cx="10541000" cy="4267200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64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br>
              <a:rPr lang="en-US" sz="64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r>
              <a:rPr lang="en-US" sz="64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Regularization</a:t>
            </a:r>
            <a:br>
              <a:rPr lang="en-US" sz="64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br>
              <a:rPr lang="en-US" sz="64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r>
              <a:rPr lang="en-US" sz="64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for linear models</a:t>
            </a:r>
            <a:br>
              <a:rPr lang="en-US" sz="64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br>
              <a:rPr lang="en-US" sz="64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endParaRPr lang="en-US" sz="6400" dirty="0">
              <a:latin typeface="Gill Sans MT" panose="020B0502020104020203" pitchFamily="34" charset="77"/>
              <a:ea typeface="Helvetica Neue Condensed" charset="0"/>
              <a:cs typeface="Helvetica Neue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113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57841" y="439676"/>
            <a:ext cx="11296818" cy="2514600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200" dirty="0">
                <a:latin typeface="Gill Sans MT" panose="020B0502020104020203" pitchFamily="34" charset="77"/>
                <a:ea typeface="Calibri" charset="0"/>
                <a:cs typeface="Calibri" charset="0"/>
              </a:rPr>
            </a:br>
            <a:r>
              <a:rPr lang="en-US" sz="3600" dirty="0">
                <a:latin typeface="Gill Sans MT" panose="020B0502020104020203" pitchFamily="34" charset="77"/>
                <a:ea typeface="Calibri" charset="0"/>
                <a:cs typeface="Calibri" charset="0"/>
              </a:rPr>
              <a:t>linear models with MSE loss </a:t>
            </a:r>
            <a:br>
              <a:rPr lang="en-US" sz="3600" dirty="0">
                <a:latin typeface="Gill Sans MT" panose="020B0502020104020203" pitchFamily="34" charset="77"/>
                <a:ea typeface="Calibri" charset="0"/>
                <a:cs typeface="Calibri" charset="0"/>
              </a:rPr>
            </a:br>
            <a:r>
              <a:rPr lang="en-US" sz="3600" dirty="0">
                <a:latin typeface="Gill Sans MT" panose="020B0502020104020203" pitchFamily="34" charset="77"/>
                <a:ea typeface="Calibri" charset="0"/>
                <a:cs typeface="Calibri" charset="0"/>
              </a:rPr>
              <a:t>(i.e., </a:t>
            </a:r>
            <a:r>
              <a:rPr lang="en-US" sz="3600" dirty="0">
                <a:solidFill>
                  <a:srgbClr val="FF0000"/>
                </a:solidFill>
                <a:latin typeface="Gill Sans MT" panose="020B0502020104020203" pitchFamily="34" charset="77"/>
                <a:ea typeface="Calibri" charset="0"/>
                <a:cs typeface="Calibri" charset="0"/>
              </a:rPr>
              <a:t>ordinary least squares </a:t>
            </a:r>
            <a:r>
              <a:rPr lang="en-US" sz="3600" dirty="0">
                <a:latin typeface="Gill Sans MT" panose="020B0502020104020203" pitchFamily="34" charset="77"/>
                <a:ea typeface="Calibri" charset="0"/>
                <a:cs typeface="Calibri" charset="0"/>
              </a:rPr>
              <a:t>solution) can be solved using the normal equation</a:t>
            </a:r>
            <a:br>
              <a:rPr lang="en-US" sz="3600" dirty="0">
                <a:latin typeface="Gill Sans MT" panose="020B0502020104020203" pitchFamily="34" charset="77"/>
                <a:ea typeface="Calibri" charset="0"/>
                <a:cs typeface="Calibri" charset="0"/>
              </a:rPr>
            </a:br>
            <a:r>
              <a:rPr lang="en-US" sz="3600" dirty="0">
                <a:latin typeface="Gill Sans MT" panose="020B0502020104020203" pitchFamily="34" charset="77"/>
                <a:ea typeface="Calibri" charset="0"/>
                <a:cs typeface="Calibri" charset="0"/>
              </a:rPr>
              <a:t>or some flavor of Gradient Descent.</a:t>
            </a:r>
            <a:br>
              <a:rPr lang="en-US" sz="3600" dirty="0">
                <a:latin typeface="Gill Sans MT" panose="020B0502020104020203" pitchFamily="34" charset="77"/>
                <a:ea typeface="Calibri" charset="0"/>
                <a:cs typeface="Calibri" charset="0"/>
              </a:rPr>
            </a:br>
            <a:endParaRPr lang="en-US" sz="3600" dirty="0">
              <a:latin typeface="Gill Sans MT" panose="020B0502020104020203" pitchFamily="34" charset="77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7801" y="3245910"/>
                <a:ext cx="4181594" cy="11362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charset="0"/>
                          </a:rPr>
                          <m:t>𝜃</m:t>
                        </m:r>
                      </m:e>
                    </m:acc>
                    <m:r>
                      <a:rPr lang="en-US" b="0" i="1" baseline="-2500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𝑂𝐿𝑆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sSup>
                      <m:sSupPr>
                        <m:ctrlPr>
                          <a:rPr lang="is-I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s-IS" dirty="0">
                    <a:latin typeface="Gill Sans MT" panose="020B0502020104020203" pitchFamily="34" charset="7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−1 </m:t>
                        </m:r>
                      </m:sup>
                    </m:sSup>
                    <m:sSup>
                      <m:sSupPr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𝑌</m:t>
                    </m:r>
                  </m:oMath>
                </a14:m>
                <a:endParaRPr lang="en-US" dirty="0">
                  <a:latin typeface="Gill Sans MT" panose="020B0502020104020203" pitchFamily="34" charset="77"/>
                </a:endParaRPr>
              </a:p>
              <a:p>
                <a:endParaRPr lang="en-US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801" y="3245910"/>
                <a:ext cx="4181594" cy="1136273"/>
              </a:xfrm>
              <a:prstGeom prst="rect">
                <a:avLst/>
              </a:prstGeom>
              <a:blipFill>
                <a:blip r:embed="rId2"/>
                <a:stretch>
                  <a:fillRect t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863598" y="4340366"/>
            <a:ext cx="11430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71" dirty="0">
                <a:solidFill>
                  <a:prstClr val="black">
                    <a:lumMod val="75000"/>
                    <a:lumOff val="25000"/>
                  </a:prstClr>
                </a:solidFill>
                <a:latin typeface="Gill Sans MT" panose="020B0502020104020203" pitchFamily="34" charset="77"/>
                <a:ea typeface="Calibri" charset="0"/>
                <a:cs typeface="Calibri" charset="0"/>
              </a:rPr>
              <a:t>Here X is the feature matrix, with N (number of objects) rows and m (number of features) columns, to which we have added a “mock” (= 1) feature to write the solution in matrix-multiplication form.</a:t>
            </a:r>
            <a:br>
              <a:rPr lang="en-US" spc="-71" dirty="0">
                <a:solidFill>
                  <a:prstClr val="black">
                    <a:lumMod val="75000"/>
                    <a:lumOff val="25000"/>
                  </a:prstClr>
                </a:solidFill>
                <a:latin typeface="Gill Sans MT" panose="020B0502020104020203" pitchFamily="34" charset="77"/>
                <a:ea typeface="Calibri" charset="0"/>
                <a:cs typeface="Calibri" charset="0"/>
              </a:rPr>
            </a:b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552" y="6296172"/>
            <a:ext cx="1207939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As a reminder, 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77"/>
              </a:rPr>
              <a:t>complexity for the normal equation </a:t>
            </a:r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is dominated </a:t>
            </a:r>
          </a:p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by the 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77"/>
              </a:rPr>
              <a:t>matrix inversion </a:t>
            </a:r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and scales linearly with  # of examples, </a:t>
            </a:r>
          </a:p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but O(m</a:t>
            </a:r>
            <a:r>
              <a:rPr lang="en-US" baseline="30000" dirty="0">
                <a:solidFill>
                  <a:schemeClr val="tx1"/>
                </a:solidFill>
                <a:latin typeface="Gill Sans MT" panose="020B0502020104020203" pitchFamily="34" charset="77"/>
              </a:rPr>
              <a:t>2.5-3</a:t>
            </a:r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) with # of features.</a:t>
            </a:r>
          </a:p>
          <a:p>
            <a:endParaRPr lang="en-US" dirty="0">
              <a:solidFill>
                <a:schemeClr val="tx1"/>
              </a:solidFill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Our main reasons to choose 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77"/>
              </a:rPr>
              <a:t>Gradient Descent </a:t>
            </a:r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would be </a:t>
            </a:r>
          </a:p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1.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77"/>
              </a:rPr>
              <a:t> Speed, </a:t>
            </a:r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(for feature-rich data sets) or 2. 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77"/>
              </a:rPr>
              <a:t>Using a different loss function</a:t>
            </a:r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69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13143" y="381000"/>
            <a:ext cx="11280459" cy="3886200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200" dirty="0">
                <a:ea typeface="Calibri" charset="0"/>
                <a:cs typeface="Calibri" charset="0"/>
              </a:rPr>
            </a:br>
            <a:br>
              <a:rPr lang="en-US" sz="4200" dirty="0">
                <a:ea typeface="Calibri" charset="0"/>
                <a:cs typeface="Calibri" charset="0"/>
              </a:rPr>
            </a:br>
            <a:r>
              <a:rPr lang="en-US" sz="4200" dirty="0">
                <a:ea typeface="Calibri" charset="0"/>
                <a:cs typeface="Calibri" charset="0"/>
              </a:rPr>
              <a:t>If the algorithm is overfitting (often this comes from having highly correlated features), </a:t>
            </a:r>
            <a:br>
              <a:rPr lang="en-US" sz="4200" dirty="0">
                <a:ea typeface="Calibri" charset="0"/>
                <a:cs typeface="Calibri" charset="0"/>
              </a:rPr>
            </a:br>
            <a:r>
              <a:rPr lang="en-US" sz="4200" dirty="0">
                <a:ea typeface="Calibri" charset="0"/>
                <a:cs typeface="Calibri" charset="0"/>
              </a:rPr>
              <a:t>it might be helpful to use</a:t>
            </a:r>
            <a:br>
              <a:rPr lang="en-US" sz="4200" dirty="0">
                <a:ea typeface="Calibri" charset="0"/>
                <a:cs typeface="Calibri" charset="0"/>
              </a:rPr>
            </a:br>
            <a:r>
              <a:rPr lang="en-US" sz="4200" dirty="0">
                <a:ea typeface="Calibri" charset="0"/>
                <a:cs typeface="Calibri" charset="0"/>
              </a:rPr>
              <a:t>a </a:t>
            </a:r>
            <a:r>
              <a:rPr lang="en-US" sz="4200" dirty="0">
                <a:solidFill>
                  <a:srgbClr val="FF0000"/>
                </a:solidFill>
                <a:ea typeface="Calibri" charset="0"/>
                <a:cs typeface="Calibri" charset="0"/>
              </a:rPr>
              <a:t>regularized</a:t>
            </a:r>
            <a:r>
              <a:rPr lang="en-US" sz="4200" dirty="0">
                <a:ea typeface="Calibri" charset="0"/>
                <a:cs typeface="Calibri" charset="0"/>
              </a:rPr>
              <a:t> solution.</a:t>
            </a:r>
            <a:br>
              <a:rPr lang="en-US" sz="4200" dirty="0">
                <a:ea typeface="Calibri" charset="0"/>
                <a:cs typeface="Calibri" charset="0"/>
              </a:rPr>
            </a:br>
            <a:br>
              <a:rPr lang="en-US" sz="4200" dirty="0">
                <a:ea typeface="Calibri" charset="0"/>
                <a:cs typeface="Calibri" charset="0"/>
              </a:rPr>
            </a:br>
            <a:endParaRPr lang="en-US" sz="4200" dirty="0"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7399" y="6636603"/>
            <a:ext cx="1143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That’s right, in SVM’s “C” parameter!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9186" y="8077200"/>
            <a:ext cx="117664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One nice bonus of linear models is that we can understand a bit more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of the mathematics behind regularization.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35226C-1E4D-7849-99EA-DABFD8386097}"/>
              </a:ext>
            </a:extLst>
          </p:cNvPr>
          <p:cNvSpPr/>
          <p:nvPr/>
        </p:nvSpPr>
        <p:spPr>
          <a:xfrm>
            <a:off x="3402172" y="4813683"/>
            <a:ext cx="65024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ea typeface="Calibri" charset="0"/>
                <a:cs typeface="Calibri" charset="0"/>
              </a:rPr>
              <a:t>Q: Where have seen regularization in action already?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6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273" y="758614"/>
            <a:ext cx="9021443" cy="1009586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5689" dirty="0">
                <a:solidFill>
                  <a:schemeClr val="tx1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Regression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7069" y="2819400"/>
            <a:ext cx="11230662" cy="5996658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US" sz="4551" dirty="0">
                <a:latin typeface="+mj-lt"/>
                <a:ea typeface="Calibri" charset="0"/>
                <a:cs typeface="Calibri" charset="0"/>
              </a:rPr>
              <a:t>We talk about </a:t>
            </a:r>
            <a:r>
              <a:rPr lang="en-US" sz="4551" b="1" dirty="0">
                <a:latin typeface="+mj-lt"/>
                <a:ea typeface="Calibri" charset="0"/>
                <a:cs typeface="Calibri" charset="0"/>
              </a:rPr>
              <a:t>regression </a:t>
            </a:r>
            <a:r>
              <a:rPr lang="en-US" sz="4551" dirty="0">
                <a:latin typeface="+mj-lt"/>
                <a:ea typeface="Calibri" charset="0"/>
                <a:cs typeface="Calibri" charset="0"/>
              </a:rPr>
              <a:t>when the outcome is a continuous variable, instead of a class.</a:t>
            </a:r>
          </a:p>
          <a:p>
            <a:pPr algn="ctr">
              <a:buNone/>
            </a:pPr>
            <a:r>
              <a:rPr lang="en-US" sz="4551" dirty="0">
                <a:latin typeface="+mj-lt"/>
                <a:ea typeface="Calibri" charset="0"/>
                <a:cs typeface="Calibri" charset="0"/>
              </a:rPr>
              <a:t>Many classification problems can be solved as regression problems, by using a </a:t>
            </a:r>
            <a:r>
              <a:rPr lang="en-US" sz="4551" b="1" dirty="0">
                <a:latin typeface="+mj-lt"/>
                <a:ea typeface="Calibri" charset="0"/>
                <a:cs typeface="Calibri" charset="0"/>
              </a:rPr>
              <a:t>threshold</a:t>
            </a:r>
            <a:r>
              <a:rPr lang="en-US" sz="4551" dirty="0">
                <a:latin typeface="+mj-lt"/>
                <a:ea typeface="Calibri" charset="0"/>
                <a:cs typeface="Calibri" charset="0"/>
              </a:rPr>
              <a:t> on the continuous variable.</a:t>
            </a:r>
          </a:p>
          <a:p>
            <a:pPr algn="ctr">
              <a:buNone/>
            </a:pPr>
            <a:r>
              <a:rPr lang="en-US" sz="4551" dirty="0">
                <a:latin typeface="+mj-lt"/>
                <a:ea typeface="Calibri" charset="0"/>
                <a:cs typeface="Calibri" charset="0"/>
              </a:rPr>
              <a:t>For example, how could you solve the planet habitability problem as regression?</a:t>
            </a:r>
          </a:p>
          <a:p>
            <a:pPr algn="ctr">
              <a:buNone/>
            </a:pPr>
            <a:r>
              <a:rPr lang="en-US" sz="4551" dirty="0">
                <a:latin typeface="+mj-lt"/>
                <a:ea typeface="Calibri" charset="0"/>
                <a:cs typeface="Calibri" charset="0"/>
              </a:rPr>
              <a:t>Which approach is preferable?</a:t>
            </a:r>
          </a:p>
        </p:txBody>
      </p:sp>
    </p:spTree>
    <p:extLst>
      <p:ext uri="{BB962C8B-B14F-4D97-AF65-F5344CB8AC3E}">
        <p14:creationId xmlns:p14="http://schemas.microsoft.com/office/powerpoint/2010/main" val="1085713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7852" y="2112685"/>
            <a:ext cx="1161125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+mn-lt"/>
              </a:rPr>
              <a:t>Geman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1992 (very famous result)</a:t>
            </a:r>
          </a:p>
          <a:p>
            <a:endParaRPr lang="en-US" dirty="0">
              <a:solidFill>
                <a:schemeClr val="tx1"/>
              </a:solidFill>
              <a:latin typeface="+mn-lt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For the MSE, the test error of a model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(which we use as a proxy for generalization error) can be written as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03685" y="4427217"/>
            <a:ext cx="6997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77"/>
              </a:rPr>
              <a:t>MSE =  bias</a:t>
            </a:r>
            <a:r>
              <a:rPr lang="en-US" sz="4000" baseline="30000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77"/>
              </a:rPr>
              <a:t>2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77"/>
              </a:rPr>
              <a:t> + variance + noise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0207" y="5410200"/>
            <a:ext cx="7426520" cy="1897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</a:t>
            </a:r>
            <a:r>
              <a:rPr lang="en-US" baseline="30000" dirty="0">
                <a:latin typeface="+mn-lt"/>
              </a:rPr>
              <a:t> = </a:t>
            </a:r>
            <a:r>
              <a:rPr lang="en-US" dirty="0">
                <a:latin typeface="+mn-lt"/>
              </a:rPr>
              <a:t>E(y </a:t>
            </a:r>
            <a:r>
              <a:rPr lang="mr-IN" dirty="0">
                <a:latin typeface="+mn-lt"/>
              </a:rPr>
              <a:t>–</a:t>
            </a:r>
            <a:r>
              <a:rPr lang="en-US" dirty="0">
                <a:latin typeface="+mn-lt"/>
              </a:rPr>
              <a:t> f(x))       (y = truth; f(x) = prediction)</a:t>
            </a:r>
            <a:endParaRPr lang="en-US" baseline="30000" dirty="0">
              <a:latin typeface="+mn-lt"/>
            </a:endParaRPr>
          </a:p>
          <a:p>
            <a:endParaRPr lang="en-US" baseline="30000" dirty="0">
              <a:latin typeface="+mn-lt"/>
            </a:endParaRPr>
          </a:p>
          <a:p>
            <a:pPr algn="l"/>
            <a:r>
              <a:rPr lang="en-US" dirty="0" err="1">
                <a:latin typeface="+mn-lt"/>
              </a:rPr>
              <a:t>var</a:t>
            </a:r>
            <a:r>
              <a:rPr lang="en-US" dirty="0">
                <a:latin typeface="+mn-lt"/>
              </a:rPr>
              <a:t> = E(f(x) </a:t>
            </a:r>
            <a:r>
              <a:rPr lang="mr-IN" dirty="0">
                <a:latin typeface="+mn-lt"/>
              </a:rPr>
              <a:t>–</a:t>
            </a:r>
            <a:r>
              <a:rPr lang="en-US" dirty="0">
                <a:latin typeface="+mn-lt"/>
              </a:rPr>
              <a:t> E(f(x))</a:t>
            </a:r>
            <a:r>
              <a:rPr lang="en-US" baseline="30000" dirty="0">
                <a:latin typeface="+mn-lt"/>
              </a:rPr>
              <a:t>2</a:t>
            </a:r>
            <a:r>
              <a:rPr lang="en-US" dirty="0">
                <a:latin typeface="+mn-lt"/>
              </a:rPr>
              <a:t>)           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5480" y="7308155"/>
            <a:ext cx="1175597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bias = shift of mean prediction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variance = range of variation of each prediction around the true value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noise = irreducible and model independent </a:t>
            </a:r>
            <a:endParaRPr lang="en-US" baseline="30000" dirty="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AD0B41F-122F-064B-BC50-01401B548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996" y="264789"/>
            <a:ext cx="8444807" cy="1690624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The bias-variance decomposition</a:t>
            </a:r>
            <a:br>
              <a:rPr lang="en-US" sz="4000" dirty="0">
                <a:solidFill>
                  <a:srgbClr val="FF0000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0059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8365" y="2211031"/>
            <a:ext cx="6997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77"/>
              </a:rPr>
              <a:t>MSE =  bias</a:t>
            </a:r>
            <a:r>
              <a:rPr lang="en-US" sz="4000" baseline="30000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77"/>
              </a:rPr>
              <a:t>2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77"/>
              </a:rPr>
              <a:t> + variance + noise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8171" y="3035965"/>
            <a:ext cx="958845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 lot of optimization techniques in ML are based on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 concept of “trade-off”: we can obtain a lower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test error by shifting around the bias/variance balance,</a:t>
            </a:r>
          </a:p>
          <a:p>
            <a:r>
              <a:rPr lang="en-US" dirty="0">
                <a:solidFill>
                  <a:srgbClr val="FF0000"/>
                </a:solidFill>
                <a:latin typeface="+mn-lt"/>
              </a:rPr>
              <a:t>which is often interpreted in terms of model complexity.</a:t>
            </a:r>
          </a:p>
          <a:p>
            <a:endParaRPr lang="en-US" dirty="0">
              <a:solidFill>
                <a:srgbClr val="FF0000"/>
              </a:solidFill>
              <a:latin typeface="+mn-lt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67" y="5363959"/>
            <a:ext cx="6426926" cy="4036423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10312442" y="7382171"/>
            <a:ext cx="19811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Figure from</a:t>
            </a:r>
          </a:p>
          <a:p>
            <a:r>
              <a:rPr lang="en-US" sz="2400" dirty="0" err="1">
                <a:latin typeface="+mn-lt"/>
              </a:rPr>
              <a:t>Fortmann</a:t>
            </a:r>
            <a:r>
              <a:rPr lang="en-US" sz="2400" dirty="0">
                <a:latin typeface="+mn-lt"/>
              </a:rPr>
              <a:t>-Roe</a:t>
            </a:r>
          </a:p>
          <a:p>
            <a:r>
              <a:rPr lang="en-US" sz="2400" dirty="0">
                <a:latin typeface="+mn-lt"/>
              </a:rPr>
              <a:t>2012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7EA8F3-998D-DE48-8741-C5F056FB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927" y="290069"/>
            <a:ext cx="8444807" cy="1690624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The bias-variance decomposition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0211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0200" y="2438400"/>
            <a:ext cx="1222595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  <a:ea typeface="Calibri" charset="0"/>
                <a:cs typeface="Calibri" charset="0"/>
              </a:rPr>
              <a:t>For linear models, for some weak conditions 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  <a:ea typeface="Calibri" charset="0"/>
                <a:cs typeface="Calibri" charset="0"/>
              </a:rPr>
              <a:t>(if the errors in the linear regression model are uncorrelated, have equal variances and expectation value of zero), 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  <a:ea typeface="Calibri" charset="0"/>
                <a:cs typeface="Calibri" charset="0"/>
              </a:rPr>
              <a:t>Gauss-Markov theorem tells us: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77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1) The normal equation solution (OLS) is unbiased (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77"/>
              </a:rPr>
              <a:t>bias = 0!</a:t>
            </a:r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)</a:t>
            </a:r>
            <a:endParaRPr lang="en-US" dirty="0">
              <a:solidFill>
                <a:schemeClr val="tx1"/>
              </a:solidFill>
              <a:latin typeface="Gill Sans MT" panose="020B0502020104020203" pitchFamily="34" charset="77"/>
              <a:ea typeface="Calibri" charset="0"/>
              <a:cs typeface="Calibri" charset="0"/>
            </a:endParaRPr>
          </a:p>
          <a:p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rPr>
              <a:t>2) The normal equation solution is the 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77"/>
              </a:rPr>
              <a:t>optimal unbiased estimator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rPr>
              <a:t>(i.e., it has the lowest variance among the unbiased estimators)</a:t>
            </a:r>
          </a:p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2506" y="7500741"/>
            <a:ext cx="10050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Does this make it the estimator with the lowest test error?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3786" y="8534400"/>
            <a:ext cx="9138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ill Sans MT" panose="020B0502020104020203" pitchFamily="34" charset="77"/>
              </a:rPr>
              <a:t>Nope, and that’s why regularization might be worth it.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86CEB7-9093-F640-88F5-1595994E0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0" y="322023"/>
            <a:ext cx="10393239" cy="1778406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The bias-variance decomposition: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consequences for linear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813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4547" y="533400"/>
            <a:ext cx="103925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tx1"/>
                </a:solidFill>
                <a:latin typeface="+mn-lt"/>
              </a:rPr>
              <a:t>Actually, the concept of bias-variance </a:t>
            </a:r>
            <a:r>
              <a:rPr lang="en-US" sz="4200" i="1" dirty="0">
                <a:solidFill>
                  <a:srgbClr val="FF0000"/>
                </a:solidFill>
                <a:latin typeface="+mn-lt"/>
              </a:rPr>
              <a:t>trade-off</a:t>
            </a:r>
          </a:p>
          <a:p>
            <a:r>
              <a:rPr lang="en-US" sz="4200" dirty="0">
                <a:solidFill>
                  <a:schemeClr val="tx1"/>
                </a:solidFill>
                <a:latin typeface="+mn-lt"/>
              </a:rPr>
              <a:t>(not decomposition) might be in trouble.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819280"/>
            <a:ext cx="10504714" cy="304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30600" y="2057400"/>
            <a:ext cx="61156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https://</a:t>
            </a:r>
            <a:r>
              <a:rPr lang="en-US" dirty="0" err="1">
                <a:latin typeface="Gill Sans MT" panose="020B0502020104020203" pitchFamily="34" charset="77"/>
              </a:rPr>
              <a:t>arxiv.org</a:t>
            </a:r>
            <a:r>
              <a:rPr lang="en-US" dirty="0">
                <a:latin typeface="Gill Sans MT" panose="020B0502020104020203" pitchFamily="34" charset="77"/>
              </a:rPr>
              <a:t>/pdf/1912.08286.pdf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9397" y="6418927"/>
            <a:ext cx="787805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Main conclusion: the tradeoff </a:t>
            </a:r>
          </a:p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(namely, the common wisdom that variance</a:t>
            </a:r>
          </a:p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 increases with model complexity)</a:t>
            </a:r>
          </a:p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does not seem to be true 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77"/>
              </a:rPr>
              <a:t>for neural networks</a:t>
            </a:r>
          </a:p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when the number of parameters increases.</a:t>
            </a:r>
          </a:p>
        </p:txBody>
      </p:sp>
    </p:spTree>
    <p:extLst>
      <p:ext uri="{BB962C8B-B14F-4D97-AF65-F5344CB8AC3E}">
        <p14:creationId xmlns:p14="http://schemas.microsoft.com/office/powerpoint/2010/main" val="89938961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523" y="457200"/>
            <a:ext cx="10402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Gill Sans MT" panose="020B0502020104020203" pitchFamily="34" charset="77"/>
                <a:ea typeface="Calibri" charset="0"/>
                <a:cs typeface="Calibri" charset="0"/>
              </a:rPr>
              <a:t>Ok, now back to regularization for linear models.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54935" y="1524000"/>
            <a:ext cx="9967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Will a regularized model be more or less biased than OLS?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40382" y="2313324"/>
            <a:ext cx="96625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More.  We are adding bias but hoping to reduce variance </a:t>
            </a:r>
          </a:p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(which is ok even according to Gauss-Markov theorem).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1200" y="4015530"/>
            <a:ext cx="38122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Main idea:</a:t>
            </a:r>
          </a:p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minimize</a:t>
            </a:r>
          </a:p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modified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61306" y="4046456"/>
                <a:ext cx="6116161" cy="134171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1" baseline="3000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 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306" y="4046456"/>
                <a:ext cx="6116161" cy="1341714"/>
              </a:xfrm>
              <a:prstGeom prst="rect">
                <a:avLst/>
              </a:prstGeom>
              <a:blipFill>
                <a:blip r:embed="rId2"/>
                <a:stretch>
                  <a:fillRect l="-2484" t="-119626" r="-3313" b="-180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51669" y="6096000"/>
                <a:ext cx="12240017" cy="3539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The above optimization problem is called </a:t>
                </a:r>
                <a:r>
                  <a:rPr lang="en-US" dirty="0">
                    <a:solidFill>
                      <a:srgbClr val="FF0000"/>
                    </a:solidFill>
                    <a:latin typeface="Gill Sans MT" panose="020B0502020104020203" pitchFamily="34" charset="77"/>
                  </a:rPr>
                  <a:t>Ridge Regression</a:t>
                </a:r>
                <a:r>
                  <a:rPr lang="en-US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. </a:t>
                </a:r>
              </a:p>
              <a:p>
                <a:endParaRPr lang="en-US" dirty="0">
                  <a:solidFill>
                    <a:schemeClr val="tx1"/>
                  </a:solidFill>
                  <a:latin typeface="Gill Sans MT" panose="020B0502020104020203" pitchFamily="34" charset="77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It makes the coefficients </a:t>
                </a:r>
                <a:r>
                  <a:rPr lang="en-US" dirty="0">
                    <a:solidFill>
                      <a:srgbClr val="FF0000"/>
                    </a:solidFill>
                    <a:latin typeface="Gill Sans MT" panose="020B0502020104020203" pitchFamily="34" charset="77"/>
                  </a:rPr>
                  <a:t>smaller</a:t>
                </a:r>
                <a:r>
                  <a:rPr lang="en-US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, compared to ordinary linear regression,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depending on the regularization parameter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 (&gt; 0).</a:t>
                </a:r>
              </a:p>
              <a:p>
                <a:endParaRPr lang="en-US" dirty="0">
                  <a:solidFill>
                    <a:schemeClr val="tx1"/>
                  </a:solidFill>
                  <a:latin typeface="Gill Sans MT" panose="020B0502020104020203" pitchFamily="34" charset="77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The larger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 is, the stronger the regularization 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(and the smaller the coefficients).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69" y="6096000"/>
                <a:ext cx="12240017" cy="3539430"/>
              </a:xfrm>
              <a:prstGeom prst="rect">
                <a:avLst/>
              </a:prstGeom>
              <a:blipFill>
                <a:blip r:embed="rId3"/>
                <a:stretch>
                  <a:fillRect l="-725" t="-2509" r="-725" b="-4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076034" y="8077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78418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58472" y="2438277"/>
                <a:ext cx="6026393" cy="134434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1" baseline="3000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 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72" y="2438277"/>
                <a:ext cx="6026393" cy="1344342"/>
              </a:xfrm>
              <a:prstGeom prst="rect">
                <a:avLst/>
              </a:prstGeom>
              <a:blipFill>
                <a:blip r:embed="rId3"/>
                <a:stretch>
                  <a:fillRect l="-2526" t="-120561" r="-3579" b="-180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23149" y="6999982"/>
                <a:ext cx="11681404" cy="2575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Effectively, we are translating the matrix that we invert by an amount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proportional to the regularization coefficient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 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and pulling any small eigenvalues away from zero.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In the inversion process, this prevent the values 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of the coefficients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charset="0"/>
                          </a:rPr>
                          <m:t>𝜃</m:t>
                        </m:r>
                      </m:e>
                    </m:acc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from ballooning.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49" y="6999982"/>
                <a:ext cx="11681404" cy="2575320"/>
              </a:xfrm>
              <a:prstGeom prst="rect">
                <a:avLst/>
              </a:prstGeom>
              <a:blipFill>
                <a:blip r:embed="rId4"/>
                <a:stretch>
                  <a:fillRect l="-217" t="-2941" r="-326" b="-6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076034" y="8077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345033" y="5403167"/>
                <a:ext cx="6653272" cy="1226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charset="0"/>
                          </a:rPr>
                          <m:t>𝜃</m:t>
                        </m:r>
                      </m:e>
                    </m:acc>
                    <m:r>
                      <a:rPr lang="en-US" sz="4000" b="0" i="1" baseline="-2500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𝑅𝐼𝐷𝐺𝐸</m:t>
                    </m:r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sSup>
                      <m:sSupPr>
                        <m:ctrlPr>
                          <a:rPr lang="is-IS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sz="4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s-IS" sz="4000" dirty="0">
                    <a:latin typeface="Gill Sans MT" panose="020B0502020104020203" pitchFamily="34" charset="7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s-I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charset="0"/>
                          </a:rPr>
                          <m:t>𝑋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l-GR" sz="4000" i="1" smtClean="0">
                            <a:latin typeface="Cambria Math" charset="0"/>
                          </a:rPr>
                          <m:t>𝛼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𝐼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sz="4000" b="0" i="1" smtClean="0">
                            <a:latin typeface="Cambria Math" charset="0"/>
                          </a:rPr>
                          <m:t>−1 </m:t>
                        </m:r>
                      </m:sup>
                    </m:sSup>
                    <m:sSup>
                      <m:sSupPr>
                        <m:ctrlPr>
                          <a:rPr lang="is-I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sz="4000" i="1">
                            <a:latin typeface="Cambria Math" charset="0"/>
                          </a:rPr>
                          <m:t>𝑇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 </m:t>
                        </m:r>
                      </m:sup>
                    </m:sSup>
                    <m:r>
                      <a:rPr lang="en-US" sz="4000" b="0" i="1" smtClean="0">
                        <a:latin typeface="Cambria Math" charset="0"/>
                      </a:rPr>
                      <m:t>𝑌</m:t>
                    </m:r>
                  </m:oMath>
                </a14:m>
                <a:endParaRPr lang="en-US" sz="4000" dirty="0">
                  <a:latin typeface="Gill Sans MT" panose="020B0502020104020203" pitchFamily="34" charset="77"/>
                </a:endParaRPr>
              </a:p>
              <a:p>
                <a:endParaRPr lang="en-US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033" y="5403167"/>
                <a:ext cx="6653272" cy="1226233"/>
              </a:xfrm>
              <a:prstGeom prst="rect">
                <a:avLst/>
              </a:prstGeom>
              <a:blipFill>
                <a:blip r:embed="rId5"/>
                <a:stretch>
                  <a:fillRect l="-1143" t="-6122" r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340008" y="4215825"/>
            <a:ext cx="2172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rPr>
              <a:t>has solution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F65DBB-ACA5-E84F-BB6D-A54204C3F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99" y="400532"/>
            <a:ext cx="8444807" cy="1690624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Gill Sans MT" panose="020B0502020104020203" pitchFamily="34" charset="77"/>
                <a:ea typeface="Calibri" charset="0"/>
                <a:cs typeface="Calibri" charset="0"/>
              </a:rPr>
              <a:t>Ridge Regression still has an analytic solution!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06657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65539" y="2286193"/>
            <a:ext cx="38122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minimize</a:t>
            </a:r>
          </a:p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modified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47058" y="3593424"/>
                <a:ext cx="6106992" cy="134434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1" baseline="3000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 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r-H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  <m:r>
                                        <a:rPr lang="en-US" i="1" baseline="-250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058" y="3593424"/>
                <a:ext cx="6106992" cy="1344342"/>
              </a:xfrm>
              <a:prstGeom prst="rect">
                <a:avLst/>
              </a:prstGeom>
              <a:blipFill>
                <a:blip r:embed="rId2"/>
                <a:stretch>
                  <a:fillRect l="-2490" t="-119626" r="-2282" b="-18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83290" y="5495744"/>
                <a:ext cx="10176760" cy="3539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The above is called </a:t>
                </a:r>
                <a:r>
                  <a:rPr lang="en-US" dirty="0">
                    <a:solidFill>
                      <a:srgbClr val="FF0000"/>
                    </a:solidFill>
                    <a:latin typeface="Gill Sans MT" panose="020B0502020104020203" pitchFamily="34" charset="77"/>
                  </a:rPr>
                  <a:t>Lasso Regression</a:t>
                </a:r>
                <a:r>
                  <a:rPr lang="en-US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. </a:t>
                </a:r>
              </a:p>
              <a:p>
                <a:endParaRPr lang="en-US" dirty="0">
                  <a:solidFill>
                    <a:schemeClr val="tx1"/>
                  </a:solidFill>
                  <a:latin typeface="Gill Sans MT" panose="020B0502020104020203" pitchFamily="34" charset="77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When a feature (j) is weak,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aseline="-25000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j</a:t>
                </a:r>
                <a:r>
                  <a:rPr lang="en-US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 is small, and this regularization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is stronger: in fact, it tends to give sparse results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(set a bunch of coefficients to zero).</a:t>
                </a:r>
              </a:p>
              <a:p>
                <a:endParaRPr lang="en-US" dirty="0">
                  <a:solidFill>
                    <a:schemeClr val="tx1"/>
                  </a:solidFill>
                  <a:latin typeface="Gill Sans MT" panose="020B0502020104020203" pitchFamily="34" charset="77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This makes it great for </a:t>
                </a:r>
                <a:r>
                  <a:rPr lang="en-US" dirty="0">
                    <a:solidFill>
                      <a:srgbClr val="FF0000"/>
                    </a:solidFill>
                    <a:latin typeface="Gill Sans MT" panose="020B0502020104020203" pitchFamily="34" charset="77"/>
                  </a:rPr>
                  <a:t>feature selection.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290" y="5495744"/>
                <a:ext cx="10176760" cy="3539430"/>
              </a:xfrm>
              <a:prstGeom prst="rect">
                <a:avLst/>
              </a:prstGeom>
              <a:blipFill>
                <a:blip r:embed="rId3"/>
                <a:stretch>
                  <a:fillRect l="-998" t="-2143" r="-1122" b="-4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076034" y="8077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E6C7DC-8338-E649-9E2C-87F7E1C42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968" y="365556"/>
            <a:ext cx="9937404" cy="1690624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Gill Sans MT" panose="020B0502020104020203" pitchFamily="34" charset="77"/>
                <a:ea typeface="Calibri" charset="0"/>
                <a:cs typeface="Calibri" charset="0"/>
              </a:rPr>
              <a:t>Another form of regularization </a:t>
            </a:r>
            <a:br>
              <a:rPr lang="en-US" sz="3600" dirty="0">
                <a:solidFill>
                  <a:schemeClr val="tx1"/>
                </a:solidFill>
                <a:latin typeface="Gill Sans MT" panose="020B0502020104020203" pitchFamily="34" charset="77"/>
                <a:ea typeface="Calibri" charset="0"/>
                <a:cs typeface="Calibri" charset="0"/>
              </a:rPr>
            </a:br>
            <a:r>
              <a:rPr lang="en-US" sz="3600" dirty="0">
                <a:solidFill>
                  <a:schemeClr val="tx1"/>
                </a:solidFill>
                <a:latin typeface="Gill Sans MT" panose="020B0502020104020203" pitchFamily="34" charset="77"/>
                <a:ea typeface="Calibri" charset="0"/>
                <a:cs typeface="Calibri" charset="0"/>
              </a:rPr>
              <a:t>for linear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94509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600" y="3581400"/>
            <a:ext cx="10728960" cy="2063299"/>
          </a:xfrm>
        </p:spPr>
        <p:txBody>
          <a:bodyPr/>
          <a:lstStyle/>
          <a:p>
            <a:pPr algn="ctr"/>
            <a:r>
              <a:rPr lang="en-US"/>
              <a:t>Generalization </a:t>
            </a:r>
            <a:br>
              <a:rPr lang="en-US"/>
            </a:br>
            <a:r>
              <a:rPr lang="en-US"/>
              <a:t>of linear models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00884" y="8153400"/>
            <a:ext cx="6895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Some image credits: Stanford NLP group</a:t>
            </a:r>
          </a:p>
        </p:txBody>
      </p:sp>
    </p:spTree>
    <p:extLst>
      <p:ext uri="{BB962C8B-B14F-4D97-AF65-F5344CB8AC3E}">
        <p14:creationId xmlns:p14="http://schemas.microsoft.com/office/powerpoint/2010/main" val="148229236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11443" y="635621"/>
            <a:ext cx="913519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rPr>
              <a:t>One nice thing about linear models is that they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rPr>
              <a:t>are simple, efficient, and interpretable.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rPr>
              <a:t>They can also 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77"/>
              </a:rPr>
              <a:t>extrapolate outside the training domain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rPr>
              <a:t>(compare e.g. with Decision Trees)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55432" y="3760857"/>
            <a:ext cx="9247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Gill Sans MT" panose="020B0502020104020203" pitchFamily="34" charset="77"/>
              </a:rPr>
              <a:t>It’s nice to be able to re-use the machinery!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92667" y="5638800"/>
            <a:ext cx="6972743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rPr>
              <a:t>We can look at two modifications:</a:t>
            </a:r>
          </a:p>
          <a:p>
            <a:endParaRPr lang="en-US" sz="3800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77"/>
            </a:endParaRPr>
          </a:p>
          <a:p>
            <a:r>
              <a:rPr lang="en-US" sz="3800" dirty="0">
                <a:solidFill>
                  <a:srgbClr val="FF0000"/>
                </a:solidFill>
                <a:latin typeface="Gill Sans MT" panose="020B0502020104020203" pitchFamily="34" charset="77"/>
              </a:rPr>
              <a:t>LOGISTIC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rPr>
              <a:t> regression</a:t>
            </a:r>
          </a:p>
          <a:p>
            <a:endParaRPr lang="en-US" sz="3800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77"/>
            </a:endParaRPr>
          </a:p>
          <a:p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rPr>
              <a:t>and </a:t>
            </a:r>
            <a:r>
              <a:rPr lang="en-US" sz="3800" dirty="0">
                <a:solidFill>
                  <a:srgbClr val="FF0000"/>
                </a:solidFill>
                <a:latin typeface="Gill Sans MT" panose="020B0502020104020203" pitchFamily="34" charset="77"/>
              </a:rPr>
              <a:t>POLYNOMIAL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rPr>
              <a:t> regression </a:t>
            </a:r>
          </a:p>
        </p:txBody>
      </p:sp>
    </p:spTree>
    <p:extLst>
      <p:ext uri="{BB962C8B-B14F-4D97-AF65-F5344CB8AC3E}">
        <p14:creationId xmlns:p14="http://schemas.microsoft.com/office/powerpoint/2010/main" val="9214594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32" y="407615"/>
            <a:ext cx="10728960" cy="1649785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938" y="2895600"/>
            <a:ext cx="11074908" cy="5638800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buFont typeface="Wingdings" charset="0"/>
              <a:buChar char="§"/>
            </a:pPr>
            <a:r>
              <a:rPr lang="en-US" sz="3200" dirty="0"/>
              <a:t>There are many case studies for which the range of the dependent variable is finite. </a:t>
            </a:r>
          </a:p>
          <a:p>
            <a:pPr>
              <a:lnSpc>
                <a:spcPct val="170000"/>
              </a:lnSpc>
              <a:buFont typeface="Wingdings" charset="0"/>
              <a:buChar char="§"/>
            </a:pPr>
            <a:r>
              <a:rPr lang="en-US" sz="3200" dirty="0"/>
              <a:t>The linear models can’t reproduce this behavior.</a:t>
            </a:r>
          </a:p>
          <a:p>
            <a:pPr>
              <a:lnSpc>
                <a:spcPct val="170000"/>
              </a:lnSpc>
              <a:buFont typeface="Wingdings" charset="0"/>
              <a:buChar char="§"/>
            </a:pPr>
            <a:r>
              <a:rPr lang="en-US" sz="3200" dirty="0"/>
              <a:t>In Logistic Regression (and many generalized linear models),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3200" dirty="0">
                <a:solidFill>
                  <a:srgbClr val="FF0000"/>
                </a:solidFill>
              </a:rPr>
              <a:t>we apply a transformation to the dependent variable </a:t>
            </a:r>
            <a:r>
              <a:rPr lang="en-US" sz="3200" dirty="0"/>
              <a:t>before applying the linear model.</a:t>
            </a:r>
          </a:p>
        </p:txBody>
      </p:sp>
    </p:spTree>
    <p:extLst>
      <p:ext uri="{BB962C8B-B14F-4D97-AF65-F5344CB8AC3E}">
        <p14:creationId xmlns:p14="http://schemas.microsoft.com/office/powerpoint/2010/main" val="191854975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32" y="650240"/>
            <a:ext cx="10728960" cy="137733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Main difference: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920" y="2971800"/>
            <a:ext cx="10728960" cy="4411709"/>
          </a:xfrm>
        </p:spPr>
        <p:txBody>
          <a:bodyPr>
            <a:noAutofit/>
          </a:bodyPr>
          <a:lstStyle/>
          <a:p>
            <a:pPr algn="just"/>
            <a:r>
              <a:rPr lang="en-US" sz="4551" dirty="0">
                <a:solidFill>
                  <a:schemeClr val="tx1"/>
                </a:solidFill>
              </a:rPr>
              <a:t>The classification metrics (accuracy, precision, recall</a:t>
            </a:r>
            <a:r>
              <a:rPr lang="mr-IN" sz="4551" dirty="0">
                <a:solidFill>
                  <a:schemeClr val="tx1"/>
                </a:solidFill>
              </a:rPr>
              <a:t>…</a:t>
            </a:r>
            <a:r>
              <a:rPr lang="en-US" sz="4551" dirty="0">
                <a:solidFill>
                  <a:schemeClr val="tx1"/>
                </a:solidFill>
              </a:rPr>
              <a:t>) we have used so far won’t work </a:t>
            </a:r>
            <a:r>
              <a:rPr lang="mr-IN" sz="4551" dirty="0">
                <a:solidFill>
                  <a:schemeClr val="tx1"/>
                </a:solidFill>
              </a:rPr>
              <a:t>–</a:t>
            </a:r>
            <a:r>
              <a:rPr lang="en-US" sz="4551" dirty="0">
                <a:solidFill>
                  <a:schemeClr val="tx1"/>
                </a:solidFill>
              </a:rPr>
              <a:t> why?</a:t>
            </a:r>
          </a:p>
          <a:p>
            <a:pPr algn="just"/>
            <a:r>
              <a:rPr lang="en-US" sz="4551" dirty="0">
                <a:solidFill>
                  <a:schemeClr val="tx1"/>
                </a:solidFill>
              </a:rPr>
              <a:t>We need something that measures </a:t>
            </a:r>
            <a:r>
              <a:rPr lang="en-US" sz="4551" dirty="0">
                <a:solidFill>
                  <a:srgbClr val="FF0000"/>
                </a:solidFill>
              </a:rPr>
              <a:t>how close we are to the correct answer. </a:t>
            </a:r>
            <a:r>
              <a:rPr lang="en-US" sz="4551" dirty="0">
                <a:solidFill>
                  <a:schemeClr val="tx1"/>
                </a:solidFill>
              </a:rPr>
              <a:t>Ideas?</a:t>
            </a:r>
          </a:p>
          <a:p>
            <a:pPr algn="just"/>
            <a:r>
              <a:rPr lang="en-US" sz="4551" dirty="0">
                <a:solidFill>
                  <a:schemeClr val="tx1"/>
                </a:solidFill>
              </a:rPr>
              <a:t>I will show some examples, but in my experience: easier said than done!</a:t>
            </a:r>
          </a:p>
        </p:txBody>
      </p:sp>
    </p:spTree>
    <p:extLst>
      <p:ext uri="{BB962C8B-B14F-4D97-AF65-F5344CB8AC3E}">
        <p14:creationId xmlns:p14="http://schemas.microsoft.com/office/powerpoint/2010/main" val="19512871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9996" y="609600"/>
            <a:ext cx="9022080" cy="1690624"/>
          </a:xfrm>
        </p:spPr>
        <p:txBody>
          <a:bodyPr anchor="ctr"/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Simple example: USED Cars value</a:t>
            </a:r>
          </a:p>
        </p:txBody>
      </p:sp>
      <p:pic>
        <p:nvPicPr>
          <p:cNvPr id="10" name="Picture 9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9D27B284-DE87-C947-9B3B-407B10210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322" y="2917092"/>
            <a:ext cx="9296400" cy="619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252672-FB9B-B441-B39F-5EC08207CD74}"/>
              </a:ext>
            </a:extLst>
          </p:cNvPr>
          <p:cNvSpPr txBox="1"/>
          <p:nvPr/>
        </p:nvSpPr>
        <p:spPr>
          <a:xfrm>
            <a:off x="406310" y="9167446"/>
            <a:ext cx="37473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+mj-lt"/>
              </a:rPr>
              <a:t>Data available from Kaggle</a:t>
            </a:r>
          </a:p>
        </p:txBody>
      </p:sp>
    </p:spTree>
    <p:extLst>
      <p:ext uri="{BB962C8B-B14F-4D97-AF65-F5344CB8AC3E}">
        <p14:creationId xmlns:p14="http://schemas.microsoft.com/office/powerpoint/2010/main" val="59873896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B39641B2-07B6-DB4D-9F5A-C691A98B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322" y="2917092"/>
            <a:ext cx="9296400" cy="61976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154615" y="2887784"/>
            <a:ext cx="6858000" cy="3765973"/>
          </a:xfrm>
        </p:spPr>
        <p:txBody>
          <a:bodyPr>
            <a:noAutofit/>
          </a:bodyPr>
          <a:lstStyle/>
          <a:p>
            <a:pPr lvl="1"/>
            <a:r>
              <a:rPr lang="en-US" dirty="0"/>
              <a:t>B</a:t>
            </a:r>
            <a:r>
              <a:rPr lang="en-US" baseline="-25000" dirty="0"/>
              <a:t>0 </a:t>
            </a:r>
            <a:r>
              <a:rPr lang="en-US" dirty="0"/>
              <a:t>= 23,102</a:t>
            </a:r>
          </a:p>
          <a:p>
            <a:pPr lvl="1"/>
            <a:r>
              <a:rPr lang="en-US" dirty="0"/>
              <a:t>B</a:t>
            </a:r>
            <a:r>
              <a:rPr lang="en-US" baseline="-25000" dirty="0"/>
              <a:t>1</a:t>
            </a:r>
            <a:r>
              <a:rPr lang="en-US" dirty="0"/>
              <a:t> = -0.07</a:t>
            </a:r>
          </a:p>
          <a:p>
            <a:r>
              <a:rPr lang="en-US" sz="2560" dirty="0"/>
              <a:t>How much is a car with 100,000 miles worth?</a:t>
            </a:r>
          </a:p>
          <a:p>
            <a:pPr lvl="1"/>
            <a:r>
              <a:rPr lang="en-US" dirty="0"/>
              <a:t>$16.074</a:t>
            </a:r>
          </a:p>
          <a:p>
            <a:r>
              <a:rPr lang="en-US" sz="2560" dirty="0"/>
              <a:t>How much is a car with 400,000 miles worth?</a:t>
            </a:r>
          </a:p>
          <a:p>
            <a:pPr lvl="1"/>
            <a:r>
              <a:rPr lang="en-US" dirty="0"/>
              <a:t>    -$5,011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1471AE-5699-A74C-B718-4FF615A90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996" y="568621"/>
            <a:ext cx="8444807" cy="1690624"/>
          </a:xfrm>
        </p:spPr>
        <p:txBody>
          <a:bodyPr anchor="ctr"/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FIT with a linear model</a:t>
            </a:r>
          </a:p>
        </p:txBody>
      </p:sp>
    </p:spTree>
    <p:extLst>
      <p:ext uri="{BB962C8B-B14F-4D97-AF65-F5344CB8AC3E}">
        <p14:creationId xmlns:p14="http://schemas.microsoft.com/office/powerpoint/2010/main" val="2044915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2392" y="2819400"/>
            <a:ext cx="10439400" cy="4660053"/>
          </a:xfrm>
        </p:spPr>
        <p:txBody>
          <a:bodyPr>
            <a:noAutofit/>
          </a:bodyPr>
          <a:lstStyle/>
          <a:p>
            <a:r>
              <a:rPr lang="en-US" sz="3200" dirty="0"/>
              <a:t>Logging our prices, we can refit our model          </a:t>
            </a:r>
          </a:p>
          <a:p>
            <a:pPr marL="0" indent="0">
              <a:buNone/>
            </a:pPr>
            <a:r>
              <a:rPr lang="en-US" sz="3200" dirty="0"/>
              <a:t>(i.e</a:t>
            </a:r>
            <a:r>
              <a:rPr lang="en-US" sz="3200" b="1" dirty="0"/>
              <a:t>. </a:t>
            </a:r>
            <a:r>
              <a:rPr lang="en-US" sz="3200" dirty="0"/>
              <a:t>log(Y) = B</a:t>
            </a:r>
            <a:r>
              <a:rPr lang="en-US" sz="3200" baseline="-25000" dirty="0"/>
              <a:t>0</a:t>
            </a:r>
            <a:r>
              <a:rPr lang="en-US" sz="3200" dirty="0"/>
              <a:t> + B</a:t>
            </a:r>
            <a:r>
              <a:rPr lang="en-US" sz="3200" baseline="-25000" dirty="0"/>
              <a:t>1</a:t>
            </a:r>
            <a:r>
              <a:rPr lang="en-US" sz="3200" dirty="0"/>
              <a:t> * X)                 Y = e </a:t>
            </a:r>
            <a:r>
              <a:rPr lang="en-US" sz="3200" baseline="30000" dirty="0"/>
              <a:t>B0 + B1 * X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B</a:t>
            </a:r>
            <a:r>
              <a:rPr lang="en-US" sz="3200" baseline="-25000" dirty="0"/>
              <a:t>0 </a:t>
            </a:r>
            <a:r>
              <a:rPr lang="en-US" sz="3200" dirty="0"/>
              <a:t>= 9.4</a:t>
            </a:r>
          </a:p>
          <a:p>
            <a:pPr lvl="1"/>
            <a:r>
              <a:rPr lang="en-US" sz="3200" dirty="0"/>
              <a:t>B</a:t>
            </a:r>
            <a:r>
              <a:rPr lang="en-US" sz="3200" baseline="-25000" dirty="0"/>
              <a:t>1</a:t>
            </a:r>
            <a:r>
              <a:rPr lang="en-US" sz="3200" dirty="0"/>
              <a:t> = - 4.53 x 10</a:t>
            </a:r>
            <a:r>
              <a:rPr lang="en-US" sz="3200" baseline="30000" dirty="0"/>
              <a:t>-6</a:t>
            </a:r>
          </a:p>
          <a:p>
            <a:r>
              <a:rPr lang="en-US" sz="3200" dirty="0"/>
              <a:t>How much is a car with 100,000 miles worth?</a:t>
            </a:r>
          </a:p>
          <a:p>
            <a:pPr lvl="1"/>
            <a:r>
              <a:rPr lang="en-US" sz="3200" dirty="0"/>
              <a:t>$7,743</a:t>
            </a:r>
          </a:p>
          <a:p>
            <a:r>
              <a:rPr lang="en-US" sz="3200" dirty="0"/>
              <a:t>How much is a car with 400,000 miles worth?</a:t>
            </a:r>
          </a:p>
          <a:p>
            <a:pPr lvl="1"/>
            <a:r>
              <a:rPr lang="en-US" sz="3200" dirty="0"/>
              <a:t>$1,988</a:t>
            </a:r>
          </a:p>
          <a:p>
            <a:endParaRPr lang="en-US" sz="3200" baseline="30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BD31B0-44C6-D44B-9B2B-878B10A3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996" y="762000"/>
            <a:ext cx="8444807" cy="1690624"/>
          </a:xfrm>
        </p:spPr>
        <p:txBody>
          <a:bodyPr anchor="ctr"/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FIT with a modified </a:t>
            </a:r>
            <a:b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linear model</a:t>
            </a:r>
          </a:p>
        </p:txBody>
      </p:sp>
    </p:spTree>
    <p:extLst>
      <p:ext uri="{BB962C8B-B14F-4D97-AF65-F5344CB8AC3E}">
        <p14:creationId xmlns:p14="http://schemas.microsoft.com/office/powerpoint/2010/main" val="423373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0" y="533400"/>
            <a:ext cx="10728960" cy="1649785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6757" y="2971800"/>
            <a:ext cx="10009446" cy="50393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charset="0"/>
              <a:buChar char="§"/>
            </a:pPr>
            <a:r>
              <a:rPr lang="en-US" sz="3200" dirty="0"/>
              <a:t>A common application, binary logistic regression, is usually meant to solve a classification-like problem where we want to go beyond the 0/1 output.</a:t>
            </a:r>
          </a:p>
          <a:p>
            <a:pPr>
              <a:lnSpc>
                <a:spcPct val="90000"/>
              </a:lnSpc>
              <a:buFont typeface="Wingdings" charset="0"/>
              <a:buChar char="§"/>
            </a:pPr>
            <a:r>
              <a:rPr lang="en-US" sz="3200" dirty="0"/>
              <a:t>For example: voting data.</a:t>
            </a:r>
          </a:p>
          <a:p>
            <a:pPr>
              <a:lnSpc>
                <a:spcPct val="90000"/>
              </a:lnSpc>
              <a:buFont typeface="Wingdings" charset="0"/>
              <a:buChar char="§"/>
            </a:pPr>
            <a:r>
              <a:rPr lang="en-US" sz="3200" dirty="0"/>
              <a:t>In this case, a type of regression analysis where the dependent variable is class-like: coded 0 (did not happen) or 1 (did happen)</a:t>
            </a:r>
          </a:p>
          <a:p>
            <a:pPr>
              <a:lnSpc>
                <a:spcPct val="90000"/>
              </a:lnSpc>
              <a:buFont typeface="Wingdings" charset="0"/>
              <a:buChar char="§"/>
            </a:pPr>
            <a:r>
              <a:rPr lang="en-US" sz="3200" dirty="0"/>
              <a:t>But maybe we want to model the probability </a:t>
            </a:r>
            <a:r>
              <a:rPr lang="en-US" sz="3200" dirty="0">
                <a:solidFill>
                  <a:srgbClr val="FF0000"/>
                </a:solidFill>
              </a:rPr>
              <a:t>(actually, the odds ratio) </a:t>
            </a:r>
            <a:r>
              <a:rPr lang="en-US" sz="3200" dirty="0"/>
              <a:t>that someone will vote, using these data.</a:t>
            </a:r>
          </a:p>
        </p:txBody>
      </p:sp>
    </p:spTree>
    <p:extLst>
      <p:ext uri="{BB962C8B-B14F-4D97-AF65-F5344CB8AC3E}">
        <p14:creationId xmlns:p14="http://schemas.microsoft.com/office/powerpoint/2010/main" val="206514594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920" y="304800"/>
            <a:ext cx="10728960" cy="1649785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Logistic Regression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82363" y="2514600"/>
            <a:ext cx="11263034" cy="3657600"/>
          </a:xfrm>
          <a:prstGeom prst="rect">
            <a:avLst/>
          </a:prstGeom>
          <a:noFill/>
        </p:spPr>
        <p:txBody>
          <a:bodyPr vert="horz" lIns="92075" tIns="46038" rIns="92075" bIns="46038" rtlCol="0" anchor="t">
            <a:noAutofit/>
          </a:bodyPr>
          <a:lstStyle>
            <a:lvl1pPr marL="130046" indent="-130046" algn="l" defTabSz="1300460" rtl="0" eaLnBrk="1" latinLnBrk="0" hangingPunct="1">
              <a:lnSpc>
                <a:spcPct val="90000"/>
              </a:lnSpc>
              <a:spcBef>
                <a:spcPts val="1707"/>
              </a:spcBef>
              <a:spcAft>
                <a:spcPts val="284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4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6193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256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6285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66377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26469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6442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4886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3330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1774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Tx/>
              <a:buNone/>
            </a:pPr>
            <a:r>
              <a:rPr lang="en-US" sz="3200" dirty="0">
                <a:latin typeface="Gill Sans MT" panose="020B0502020104020203" pitchFamily="34" charset="77"/>
                <a:ea typeface="Calibri" charset="0"/>
                <a:cs typeface="Calibri" charset="0"/>
              </a:rPr>
              <a:t>The </a:t>
            </a:r>
            <a:r>
              <a:rPr lang="en-US" sz="3200" dirty="0">
                <a:solidFill>
                  <a:srgbClr val="FF0000"/>
                </a:solidFill>
                <a:latin typeface="Gill Sans MT" panose="020B0502020104020203" pitchFamily="34" charset="77"/>
                <a:ea typeface="Calibri" charset="0"/>
                <a:cs typeface="Calibri" charset="0"/>
              </a:rPr>
              <a:t>"logit" </a:t>
            </a:r>
            <a:r>
              <a:rPr lang="en-US" sz="3200" dirty="0">
                <a:latin typeface="Gill Sans MT" panose="020B0502020104020203" pitchFamily="34" charset="77"/>
                <a:ea typeface="Calibri" charset="0"/>
                <a:cs typeface="Calibri" charset="0"/>
              </a:rPr>
              <a:t>model solves these problems: we can model the relationship between the log of the odds ratio and the independent variable with a linear model</a:t>
            </a:r>
            <a:br>
              <a:rPr lang="en-US" sz="3200" dirty="0">
                <a:latin typeface="Gill Sans MT" panose="020B0502020104020203" pitchFamily="34" charset="77"/>
                <a:ea typeface="Calibri" charset="0"/>
                <a:cs typeface="Calibri" charset="0"/>
              </a:rPr>
            </a:br>
            <a:br>
              <a:rPr lang="en-US" sz="3200" dirty="0">
                <a:latin typeface="Gill Sans MT" panose="020B0502020104020203" pitchFamily="34" charset="77"/>
                <a:ea typeface="Calibri" charset="0"/>
                <a:cs typeface="Calibri" charset="0"/>
              </a:rPr>
            </a:br>
            <a:r>
              <a:rPr lang="en-US" sz="3200" dirty="0">
                <a:latin typeface="Gill Sans MT" panose="020B0502020104020203" pitchFamily="34" charset="77"/>
                <a:ea typeface="Calibri" charset="0"/>
                <a:cs typeface="Calibri" charset="0"/>
              </a:rPr>
              <a:t>ln[p/(1-p)] = </a:t>
            </a:r>
            <a:r>
              <a:rPr lang="en-US" sz="3200" dirty="0">
                <a:latin typeface="Gill Sans MT" panose="020B0502020104020203" pitchFamily="34" charset="77"/>
                <a:ea typeface="Calibri" charset="0"/>
                <a:cs typeface="Calibri" charset="0"/>
                <a:sym typeface="Symbol" pitchFamily="18" charset="2"/>
              </a:rPr>
              <a:t></a:t>
            </a:r>
            <a:r>
              <a:rPr lang="en-US" sz="3200" baseline="-25000" dirty="0">
                <a:latin typeface="Gill Sans MT" panose="020B0502020104020203" pitchFamily="34" charset="77"/>
                <a:ea typeface="Calibri" charset="0"/>
                <a:cs typeface="Calibri" charset="0"/>
                <a:sym typeface="Symbol" pitchFamily="18" charset="2"/>
              </a:rPr>
              <a:t>0</a:t>
            </a:r>
            <a:r>
              <a:rPr lang="en-US" sz="3200" dirty="0">
                <a:latin typeface="Gill Sans MT" panose="020B0502020104020203" pitchFamily="34" charset="77"/>
                <a:ea typeface="Calibri" charset="0"/>
                <a:cs typeface="Calibri" charset="0"/>
              </a:rPr>
              <a:t> + </a:t>
            </a:r>
            <a:r>
              <a:rPr lang="en-US" sz="3200" dirty="0">
                <a:latin typeface="Gill Sans MT" panose="020B0502020104020203" pitchFamily="34" charset="77"/>
                <a:ea typeface="Calibri" charset="0"/>
                <a:cs typeface="Calibri" charset="0"/>
                <a:sym typeface="Symbol" pitchFamily="18" charset="2"/>
              </a:rPr>
              <a:t></a:t>
            </a:r>
            <a:r>
              <a:rPr lang="en-US" sz="3200" baseline="-25000" dirty="0">
                <a:latin typeface="Gill Sans MT" panose="020B0502020104020203" pitchFamily="34" charset="77"/>
                <a:ea typeface="Calibri" charset="0"/>
                <a:cs typeface="Calibri" charset="0"/>
                <a:sym typeface="Symbol" pitchFamily="18" charset="2"/>
              </a:rPr>
              <a:t>1</a:t>
            </a:r>
            <a:r>
              <a:rPr lang="en-US" sz="3200" dirty="0">
                <a:latin typeface="Gill Sans MT" panose="020B0502020104020203" pitchFamily="34" charset="77"/>
                <a:ea typeface="Calibri" charset="0"/>
                <a:cs typeface="Calibri" charset="0"/>
              </a:rPr>
              <a:t>X   (2D model; otherwise, X ∙ </a:t>
            </a:r>
            <a:r>
              <a:rPr lang="en-US" sz="3200" dirty="0">
                <a:latin typeface="Gill Sans MT" panose="020B0502020104020203" pitchFamily="34" charset="77"/>
                <a:ea typeface="Calibri" charset="0"/>
                <a:cs typeface="Calibri" charset="0"/>
                <a:sym typeface="Symbol" pitchFamily="18" charset="2"/>
              </a:rPr>
              <a:t></a:t>
            </a:r>
            <a:r>
              <a:rPr lang="en-US" sz="3200" dirty="0">
                <a:latin typeface="Gill Sans MT" panose="020B0502020104020203" pitchFamily="34" charset="77"/>
                <a:ea typeface="Calibri" charset="0"/>
                <a:cs typeface="Calibri" charset="0"/>
              </a:rPr>
              <a:t>)</a:t>
            </a:r>
            <a:br>
              <a:rPr lang="en-US" sz="3200" dirty="0">
                <a:latin typeface="Gill Sans MT" panose="020B0502020104020203" pitchFamily="34" charset="77"/>
                <a:ea typeface="Calibri" charset="0"/>
                <a:cs typeface="Calibri" charset="0"/>
              </a:rPr>
            </a:br>
            <a:endParaRPr lang="en-US" sz="3200" dirty="0">
              <a:latin typeface="Gill Sans MT" panose="020B0502020104020203" pitchFamily="34" charset="77"/>
              <a:ea typeface="Calibri" charset="0"/>
              <a:cs typeface="Calibri" charset="0"/>
            </a:endParaRPr>
          </a:p>
          <a:p>
            <a:pPr fontAlgn="auto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3200" dirty="0">
                <a:latin typeface="Gill Sans MT" panose="020B0502020104020203" pitchFamily="34" charset="77"/>
                <a:ea typeface="Calibri" charset="0"/>
                <a:cs typeface="Calibri" charset="0"/>
              </a:rPr>
              <a:t>p is the probability that the event Y occurs, p(Y=1) </a:t>
            </a:r>
          </a:p>
          <a:p>
            <a:pPr lvl="1" fontAlgn="auto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3200" dirty="0">
                <a:latin typeface="Gill Sans MT" panose="020B0502020104020203" pitchFamily="34" charset="77"/>
                <a:ea typeface="Calibri" charset="0"/>
                <a:cs typeface="Calibri" charset="0"/>
              </a:rPr>
              <a:t>[range=0 to 1]</a:t>
            </a:r>
          </a:p>
          <a:p>
            <a:pPr fontAlgn="auto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3200" dirty="0">
                <a:latin typeface="Gill Sans MT" panose="020B0502020104020203" pitchFamily="34" charset="77"/>
                <a:ea typeface="Calibri" charset="0"/>
                <a:cs typeface="Calibri" charset="0"/>
              </a:rPr>
              <a:t>p/(1-p) is the "odds ratio" </a:t>
            </a:r>
          </a:p>
          <a:p>
            <a:pPr lvl="1" fontAlgn="auto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3200" dirty="0">
                <a:latin typeface="Gill Sans MT" panose="020B0502020104020203" pitchFamily="34" charset="77"/>
                <a:ea typeface="Calibri" charset="0"/>
                <a:cs typeface="Calibri" charset="0"/>
              </a:rPr>
              <a:t>[range=0 to ∞]</a:t>
            </a:r>
          </a:p>
          <a:p>
            <a:pPr fontAlgn="auto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3200" dirty="0">
                <a:latin typeface="Gill Sans MT" panose="020B0502020104020203" pitchFamily="34" charset="77"/>
                <a:ea typeface="Calibri" charset="0"/>
                <a:cs typeface="Calibri" charset="0"/>
              </a:rPr>
              <a:t>ln[p/(1-p)]: log odds ratio, or "logit” (logistic unit)</a:t>
            </a:r>
          </a:p>
          <a:p>
            <a:pPr lvl="1" fontAlgn="auto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3200" dirty="0">
                <a:latin typeface="Gill Sans MT" panose="020B0502020104020203" pitchFamily="34" charset="77"/>
                <a:ea typeface="Calibri" charset="0"/>
                <a:cs typeface="Calibri" charset="0"/>
              </a:rPr>
              <a:t>[range=-∞ to +∞] </a:t>
            </a:r>
          </a:p>
        </p:txBody>
      </p:sp>
    </p:spTree>
    <p:extLst>
      <p:ext uri="{BB962C8B-B14F-4D97-AF65-F5344CB8AC3E}">
        <p14:creationId xmlns:p14="http://schemas.microsoft.com/office/powerpoint/2010/main" val="18363138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795" y="310009"/>
            <a:ext cx="10728960" cy="1649785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Logistic Regression</a:t>
            </a:r>
          </a:p>
        </p:txBody>
      </p:sp>
      <p:pic>
        <p:nvPicPr>
          <p:cNvPr id="4" name="Picture 3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B95DBBF1-9A61-5742-BECC-24F031785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0" y="2209800"/>
            <a:ext cx="8801100" cy="5867400"/>
          </a:xfrm>
          <a:prstGeom prst="rect">
            <a:avLst/>
          </a:prstGeom>
        </p:spPr>
      </p:pic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3015"/>
              </p:ext>
            </p:extLst>
          </p:nvPr>
        </p:nvGraphicFramePr>
        <p:xfrm>
          <a:off x="3683000" y="3352800"/>
          <a:ext cx="2438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4" imgW="1231366" imgH="418918" progId="Equation.3">
                  <p:embed/>
                </p:oleObj>
              </mc:Choice>
              <mc:Fallback>
                <p:oleObj name="Equation" r:id="rId4" imgW="1231366" imgH="418918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000" y="3352800"/>
                        <a:ext cx="24384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6D1B0C-F173-3443-B1BC-4C4598A6C7B2}"/>
              </a:ext>
            </a:extLst>
          </p:cNvPr>
          <p:cNvSpPr txBox="1"/>
          <p:nvPr/>
        </p:nvSpPr>
        <p:spPr>
          <a:xfrm>
            <a:off x="1746545" y="8366373"/>
            <a:ext cx="100832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In many cases, it is beneficial to keep the range 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of the outcome variable limited to (0,1) or any other range.</a:t>
            </a:r>
          </a:p>
        </p:txBody>
      </p:sp>
    </p:spTree>
    <p:extLst>
      <p:ext uri="{BB962C8B-B14F-4D97-AF65-F5344CB8AC3E}">
        <p14:creationId xmlns:p14="http://schemas.microsoft.com/office/powerpoint/2010/main" val="131046777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280" y="2819400"/>
            <a:ext cx="12350240" cy="5509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Of course, not all models where the output is a probability</a:t>
            </a:r>
          </a:p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can be successfully modeled by logistic regression.</a:t>
            </a:r>
          </a:p>
          <a:p>
            <a:endParaRPr lang="en-US" dirty="0">
              <a:solidFill>
                <a:schemeClr val="tx1"/>
              </a:solidFill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There is a strong modeling assumption </a:t>
            </a:r>
          </a:p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(the log odds can be modeled using a linear model).</a:t>
            </a:r>
          </a:p>
          <a:p>
            <a:endParaRPr lang="en-US" dirty="0">
              <a:solidFill>
                <a:schemeClr val="tx1"/>
              </a:solidFill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However, these functions are important because</a:t>
            </a:r>
          </a:p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are examples of 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77"/>
              </a:rPr>
              <a:t>SIGMOIDS</a:t>
            </a:r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 (s-shaped functions!)</a:t>
            </a:r>
          </a:p>
          <a:p>
            <a:endParaRPr lang="en-US" dirty="0">
              <a:solidFill>
                <a:schemeClr val="tx1"/>
              </a:solidFill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Those are common as activation functions/elements for neural networks.</a:t>
            </a:r>
          </a:p>
          <a:p>
            <a:endParaRPr lang="en-US" dirty="0">
              <a:solidFill>
                <a:schemeClr val="tx1"/>
              </a:solidFill>
              <a:latin typeface="Gill Sans MT" panose="020B05020201040202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5B9167-43F0-4D4A-A9B4-F489328B8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580450"/>
            <a:ext cx="107696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3571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0" y="609600"/>
            <a:ext cx="10728960" cy="1649785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Polynomial Regression </a:t>
            </a:r>
            <a:br>
              <a:rPr lang="en-US" sz="44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r>
              <a:rPr lang="en-US" sz="44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as a linear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172" y="6362977"/>
            <a:ext cx="1191845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ill Sans MT" panose="020B0502020104020203" pitchFamily="34" charset="77"/>
              </a:rPr>
              <a:t>Yes!</a:t>
            </a:r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 A linear model is linear in the coefficients, not the features.</a:t>
            </a:r>
          </a:p>
          <a:p>
            <a:r>
              <a:rPr lang="en-US" dirty="0">
                <a:solidFill>
                  <a:srgbClr val="FF0000"/>
                </a:solidFill>
                <a:latin typeface="Gill Sans MT" panose="020B0502020104020203" pitchFamily="34" charset="77"/>
              </a:rPr>
              <a:t>If we are willing to build those features</a:t>
            </a:r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, we can re-utilize the machinery</a:t>
            </a:r>
          </a:p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of linear model in a 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77"/>
              </a:rPr>
              <a:t>much wider range </a:t>
            </a:r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of cases.</a:t>
            </a:r>
          </a:p>
          <a:p>
            <a:endParaRPr lang="en-US" dirty="0">
              <a:solidFill>
                <a:schemeClr val="tx1"/>
              </a:solidFill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This can be inspiring for feature engineering + regularization!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7C0341-ADFE-D244-BF00-32F5C4242BE9}"/>
              </a:ext>
            </a:extLst>
          </p:cNvPr>
          <p:cNvSpPr txBox="1"/>
          <p:nvPr/>
        </p:nvSpPr>
        <p:spPr>
          <a:xfrm>
            <a:off x="10306018" y="2838202"/>
            <a:ext cx="239200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Is the one 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on the right  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a 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linear model?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629320F-6CDA-6245-80E4-FE7DF0E846AD}"/>
              </a:ext>
            </a:extLst>
          </p:cNvPr>
          <p:cNvCxnSpPr>
            <a:cxnSpLocks/>
          </p:cNvCxnSpPr>
          <p:nvPr/>
        </p:nvCxnSpPr>
        <p:spPr>
          <a:xfrm flipH="1">
            <a:off x="2168682" y="3173687"/>
            <a:ext cx="2718391" cy="1643295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3A2729-82B1-2E47-BDE4-5978852414F6}"/>
              </a:ext>
            </a:extLst>
          </p:cNvPr>
          <p:cNvCxnSpPr>
            <a:cxnSpLocks/>
          </p:cNvCxnSpPr>
          <p:nvPr/>
        </p:nvCxnSpPr>
        <p:spPr>
          <a:xfrm>
            <a:off x="5892800" y="2873195"/>
            <a:ext cx="0" cy="2105025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8FECBB4-048A-E84B-B49F-1FDEDC9525E1}"/>
              </a:ext>
            </a:extLst>
          </p:cNvPr>
          <p:cNvCxnSpPr>
            <a:cxnSpLocks/>
          </p:cNvCxnSpPr>
          <p:nvPr/>
        </p:nvCxnSpPr>
        <p:spPr>
          <a:xfrm flipH="1">
            <a:off x="5892800" y="4978220"/>
            <a:ext cx="2735179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196DBAF-4993-4249-AFC0-AD964FF68521}"/>
              </a:ext>
            </a:extLst>
          </p:cNvPr>
          <p:cNvSpPr txBox="1"/>
          <p:nvPr/>
        </p:nvSpPr>
        <p:spPr>
          <a:xfrm>
            <a:off x="8325104" y="512871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A2B841-3B60-CE4E-8259-0966E2C830E3}"/>
              </a:ext>
            </a:extLst>
          </p:cNvPr>
          <p:cNvSpPr txBox="1"/>
          <p:nvPr/>
        </p:nvSpPr>
        <p:spPr>
          <a:xfrm>
            <a:off x="5480844" y="2994823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4A68D0A-FBD1-2E47-8356-DAECBD70D28B}"/>
              </a:ext>
            </a:extLst>
          </p:cNvPr>
          <p:cNvSpPr/>
          <p:nvPr/>
        </p:nvSpPr>
        <p:spPr>
          <a:xfrm>
            <a:off x="6154079" y="4772016"/>
            <a:ext cx="86194" cy="104668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F871-3B6E-5847-88F5-C58CD84A8126}"/>
              </a:ext>
            </a:extLst>
          </p:cNvPr>
          <p:cNvSpPr/>
          <p:nvPr/>
        </p:nvSpPr>
        <p:spPr>
          <a:xfrm>
            <a:off x="6544224" y="4719682"/>
            <a:ext cx="86194" cy="104668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32813C-39F5-5247-9048-4A96BA18B08E}"/>
              </a:ext>
            </a:extLst>
          </p:cNvPr>
          <p:cNvSpPr/>
          <p:nvPr/>
        </p:nvSpPr>
        <p:spPr>
          <a:xfrm>
            <a:off x="6946134" y="4520609"/>
            <a:ext cx="86194" cy="104668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9C421E5-E883-E24E-82A5-FD16DDB3701E}"/>
              </a:ext>
            </a:extLst>
          </p:cNvPr>
          <p:cNvSpPr/>
          <p:nvPr/>
        </p:nvSpPr>
        <p:spPr>
          <a:xfrm>
            <a:off x="7725446" y="4339200"/>
            <a:ext cx="86194" cy="104668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1DAAD13-03DE-0D4D-AEF5-3AFB5CDBBEBA}"/>
              </a:ext>
            </a:extLst>
          </p:cNvPr>
          <p:cNvSpPr/>
          <p:nvPr/>
        </p:nvSpPr>
        <p:spPr>
          <a:xfrm>
            <a:off x="8485295" y="4053470"/>
            <a:ext cx="86194" cy="104668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5050FB5-2D5F-9B4F-AC66-4D0A7E192400}"/>
              </a:ext>
            </a:extLst>
          </p:cNvPr>
          <p:cNvSpPr/>
          <p:nvPr/>
        </p:nvSpPr>
        <p:spPr>
          <a:xfrm>
            <a:off x="8812784" y="3713407"/>
            <a:ext cx="86194" cy="104668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FB45AC3-FAEA-FB42-8F55-ECE1BC77F032}"/>
              </a:ext>
            </a:extLst>
          </p:cNvPr>
          <p:cNvSpPr/>
          <p:nvPr/>
        </p:nvSpPr>
        <p:spPr>
          <a:xfrm>
            <a:off x="8749283" y="3127155"/>
            <a:ext cx="86194" cy="104668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6F892E3-9057-2C43-9407-E334B1315D29}"/>
              </a:ext>
            </a:extLst>
          </p:cNvPr>
          <p:cNvCxnSpPr>
            <a:cxnSpLocks/>
          </p:cNvCxnSpPr>
          <p:nvPr/>
        </p:nvCxnSpPr>
        <p:spPr>
          <a:xfrm>
            <a:off x="1821209" y="2873195"/>
            <a:ext cx="0" cy="2105025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C2E26F4-4322-0546-B978-84D1A987CFB4}"/>
              </a:ext>
            </a:extLst>
          </p:cNvPr>
          <p:cNvCxnSpPr>
            <a:cxnSpLocks/>
          </p:cNvCxnSpPr>
          <p:nvPr/>
        </p:nvCxnSpPr>
        <p:spPr>
          <a:xfrm flipH="1">
            <a:off x="1821209" y="4978220"/>
            <a:ext cx="2735179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D6A5CB6-54A3-7740-AB1A-7E3725A09017}"/>
              </a:ext>
            </a:extLst>
          </p:cNvPr>
          <p:cNvSpPr txBox="1"/>
          <p:nvPr/>
        </p:nvSpPr>
        <p:spPr>
          <a:xfrm>
            <a:off x="1409253" y="2994823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D6B4EA7-2824-3F43-A4B8-3D60BE01077B}"/>
              </a:ext>
            </a:extLst>
          </p:cNvPr>
          <p:cNvSpPr/>
          <p:nvPr/>
        </p:nvSpPr>
        <p:spPr>
          <a:xfrm>
            <a:off x="2082488" y="4772016"/>
            <a:ext cx="86194" cy="104668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E923890-51BE-9D48-81F3-59C7D53A9689}"/>
              </a:ext>
            </a:extLst>
          </p:cNvPr>
          <p:cNvSpPr/>
          <p:nvPr/>
        </p:nvSpPr>
        <p:spPr>
          <a:xfrm>
            <a:off x="2472633" y="4719682"/>
            <a:ext cx="86194" cy="104668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30D1777-C9A1-A241-A53D-0B602354B180}"/>
              </a:ext>
            </a:extLst>
          </p:cNvPr>
          <p:cNvSpPr/>
          <p:nvPr/>
        </p:nvSpPr>
        <p:spPr>
          <a:xfrm>
            <a:off x="2874543" y="4520609"/>
            <a:ext cx="86194" cy="104668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65335B-A344-5A45-8D08-6EF7B29E3A90}"/>
              </a:ext>
            </a:extLst>
          </p:cNvPr>
          <p:cNvSpPr/>
          <p:nvPr/>
        </p:nvSpPr>
        <p:spPr>
          <a:xfrm>
            <a:off x="3653855" y="4339200"/>
            <a:ext cx="86194" cy="104668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637EDE-3333-7E40-84AA-5C627030B567}"/>
              </a:ext>
            </a:extLst>
          </p:cNvPr>
          <p:cNvSpPr/>
          <p:nvPr/>
        </p:nvSpPr>
        <p:spPr>
          <a:xfrm>
            <a:off x="4413704" y="4053470"/>
            <a:ext cx="86194" cy="104668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A187859-3B2F-204F-85F8-AC991F952654}"/>
              </a:ext>
            </a:extLst>
          </p:cNvPr>
          <p:cNvSpPr/>
          <p:nvPr/>
        </p:nvSpPr>
        <p:spPr>
          <a:xfrm>
            <a:off x="4741193" y="3713407"/>
            <a:ext cx="86194" cy="104668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52DE2C7-1EEB-3C48-BD7B-CE322156B67D}"/>
              </a:ext>
            </a:extLst>
          </p:cNvPr>
          <p:cNvSpPr/>
          <p:nvPr/>
        </p:nvSpPr>
        <p:spPr>
          <a:xfrm>
            <a:off x="4677692" y="3127155"/>
            <a:ext cx="86194" cy="104668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BE1117-CAEA-5D4D-9AA3-D446C280775A}"/>
              </a:ext>
            </a:extLst>
          </p:cNvPr>
          <p:cNvSpPr txBox="1"/>
          <p:nvPr/>
        </p:nvSpPr>
        <p:spPr>
          <a:xfrm>
            <a:off x="4129652" y="507975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8E2686-9BA7-C444-BA35-8680CD8CBB01}"/>
                  </a:ext>
                </a:extLst>
              </p:cNvPr>
              <p:cNvSpPr txBox="1"/>
              <p:nvPr/>
            </p:nvSpPr>
            <p:spPr>
              <a:xfrm>
                <a:off x="2229336" y="5498047"/>
                <a:ext cx="19189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𝛽</m:t>
                      </m:r>
                      <m:r>
                        <a:rPr lang="en-US" sz="2400" i="1" baseline="-250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𝛽</m:t>
                      </m:r>
                      <m:r>
                        <a:rPr lang="en-US" sz="2400" i="1" baseline="-250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8E2686-9BA7-C444-BA35-8680CD8CB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336" y="5498047"/>
                <a:ext cx="1918923" cy="369332"/>
              </a:xfrm>
              <a:prstGeom prst="rect">
                <a:avLst/>
              </a:prstGeom>
              <a:blipFill>
                <a:blip r:embed="rId2"/>
                <a:stretch>
                  <a:fillRect l="-3289" t="-3333" r="-1316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3F01765-D6E6-1448-A08F-E3C88815D3A6}"/>
                  </a:ext>
                </a:extLst>
              </p:cNvPr>
              <p:cNvSpPr txBox="1"/>
              <p:nvPr/>
            </p:nvSpPr>
            <p:spPr>
              <a:xfrm>
                <a:off x="6154079" y="5510206"/>
                <a:ext cx="2974276" cy="360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𝛽</m:t>
                      </m:r>
                      <m:r>
                        <a:rPr lang="en-US" sz="2400" i="1" baseline="-250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𝛽</m:t>
                      </m:r>
                      <m:r>
                        <a:rPr lang="en-US" sz="2400" i="1" baseline="-250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𝛽</m:t>
                      </m:r>
                      <m:r>
                        <a:rPr lang="en-US" sz="2400" i="1" baseline="-250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lang="en-US" sz="2400" i="1" baseline="300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</m:oMath>
                  </m:oMathPara>
                </a14:m>
                <a:endParaRPr lang="en-US" sz="2400" baseline="300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3F01765-D6E6-1448-A08F-E3C88815D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079" y="5510206"/>
                <a:ext cx="2974276" cy="360804"/>
              </a:xfrm>
              <a:prstGeom prst="rect">
                <a:avLst/>
              </a:prstGeom>
              <a:blipFill>
                <a:blip r:embed="rId3"/>
                <a:stretch>
                  <a:fillRect l="-2128" t="-3333" r="-127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c 60">
            <a:extLst>
              <a:ext uri="{FF2B5EF4-FFF2-40B4-BE49-F238E27FC236}">
                <a16:creationId xmlns:a16="http://schemas.microsoft.com/office/drawing/2014/main" id="{AE03218D-2724-364E-B570-61E6B7C14B95}"/>
              </a:ext>
            </a:extLst>
          </p:cNvPr>
          <p:cNvSpPr/>
          <p:nvPr/>
        </p:nvSpPr>
        <p:spPr>
          <a:xfrm flipH="1" flipV="1">
            <a:off x="5906938" y="1432015"/>
            <a:ext cx="6017591" cy="3339647"/>
          </a:xfrm>
          <a:prstGeom prst="arc">
            <a:avLst>
              <a:gd name="adj1" fmla="val 16200000"/>
              <a:gd name="adj2" fmla="val 21569278"/>
            </a:avLst>
          </a:prstGeom>
          <a:ln w="31750">
            <a:solidFill>
              <a:srgbClr val="FF0000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F320AB-6FE9-5A4F-8725-BEDCD79A7E25}"/>
              </a:ext>
            </a:extLst>
          </p:cNvPr>
          <p:cNvSpPr txBox="1"/>
          <p:nvPr/>
        </p:nvSpPr>
        <p:spPr>
          <a:xfrm>
            <a:off x="420187" y="9353490"/>
            <a:ext cx="11932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Visualization inspired by: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https://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medium.com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/analytics-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vidhya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/understanding-polynomial-regression-5ac25b970e18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 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3413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39800" y="1905000"/>
            <a:ext cx="11277600" cy="769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600" dirty="0">
              <a:latin typeface="Gill Sans MT" panose="020B0502020104020203" pitchFamily="34" charset="77"/>
            </a:endParaRPr>
          </a:p>
          <a:p>
            <a:pPr algn="l"/>
            <a:endParaRPr lang="en-US" sz="2600" dirty="0">
              <a:latin typeface="Gill Sans MT" panose="020B0502020104020203" pitchFamily="34" charset="77"/>
            </a:endParaRPr>
          </a:p>
          <a:p>
            <a:pPr algn="l"/>
            <a:r>
              <a:rPr lang="en-US" sz="2600" dirty="0">
                <a:solidFill>
                  <a:schemeClr val="tx1"/>
                </a:solidFill>
                <a:latin typeface="Gill Sans MT" panose="020B0502020104020203" pitchFamily="34" charset="77"/>
              </a:rPr>
              <a:t>This book (Elements of Statistical Learning) is really good/classic, </a:t>
            </a:r>
          </a:p>
          <a:p>
            <a:pPr algn="l"/>
            <a:r>
              <a:rPr lang="en-US" sz="2600" dirty="0">
                <a:solidFill>
                  <a:schemeClr val="tx1"/>
                </a:solidFill>
                <a:latin typeface="Gill Sans MT" panose="020B0502020104020203" pitchFamily="34" charset="77"/>
              </a:rPr>
              <a:t>free, and it has the derivation of MSE decomposition:</a:t>
            </a:r>
          </a:p>
          <a:p>
            <a:pPr algn="l"/>
            <a:endParaRPr lang="en-US" sz="2600" dirty="0">
              <a:solidFill>
                <a:schemeClr val="tx1"/>
              </a:solidFill>
              <a:latin typeface="Gill Sans MT" panose="020B0502020104020203" pitchFamily="34" charset="77"/>
            </a:endParaRPr>
          </a:p>
          <a:p>
            <a:pPr algn="l"/>
            <a:r>
              <a:rPr lang="en-US" sz="2600" dirty="0">
                <a:latin typeface="Gill Sans MT" panose="020B0502020104020203" pitchFamily="34" charset="77"/>
                <a:hlinkClick r:id="rId2"/>
              </a:rPr>
              <a:t>https://web.stanford.edu/~hastie/ElemStatLearn/</a:t>
            </a:r>
            <a:endParaRPr lang="en-US" sz="2600" dirty="0">
              <a:latin typeface="Gill Sans MT" panose="020B0502020104020203" pitchFamily="34" charset="77"/>
            </a:endParaRPr>
          </a:p>
          <a:p>
            <a:pPr algn="l"/>
            <a:endParaRPr lang="en-US" sz="2600" dirty="0">
              <a:latin typeface="Gill Sans MT" panose="020B0502020104020203" pitchFamily="34" charset="77"/>
            </a:endParaRPr>
          </a:p>
          <a:p>
            <a:pPr algn="l"/>
            <a:r>
              <a:rPr lang="en-US" sz="2600" dirty="0" err="1">
                <a:solidFill>
                  <a:schemeClr val="tx1"/>
                </a:solidFill>
                <a:latin typeface="Gill Sans MT" panose="020B0502020104020203" pitchFamily="34" charset="77"/>
              </a:rPr>
              <a:t>Geman</a:t>
            </a:r>
            <a:r>
              <a:rPr lang="en-US" sz="2600" dirty="0">
                <a:solidFill>
                  <a:schemeClr val="tx1"/>
                </a:solidFill>
                <a:latin typeface="Gill Sans MT" panose="020B0502020104020203" pitchFamily="34" charset="77"/>
              </a:rPr>
              <a:t> et </a:t>
            </a:r>
            <a:r>
              <a:rPr lang="en-US" sz="2600" dirty="0" err="1">
                <a:solidFill>
                  <a:schemeClr val="tx1"/>
                </a:solidFill>
                <a:latin typeface="Gill Sans MT" panose="020B0502020104020203" pitchFamily="34" charset="77"/>
              </a:rPr>
              <a:t>al’s</a:t>
            </a:r>
            <a:r>
              <a:rPr lang="en-US" sz="2600" dirty="0">
                <a:solidFill>
                  <a:schemeClr val="tx1"/>
                </a:solidFill>
                <a:latin typeface="Gill Sans MT" panose="020B0502020104020203" pitchFamily="34" charset="77"/>
              </a:rPr>
              <a:t> seminal paper:</a:t>
            </a:r>
          </a:p>
          <a:p>
            <a:pPr algn="l"/>
            <a:endParaRPr lang="en-US" sz="2600" dirty="0">
              <a:latin typeface="Gill Sans MT" panose="020B0502020104020203" pitchFamily="34" charset="77"/>
            </a:endParaRPr>
          </a:p>
          <a:p>
            <a:pPr algn="l"/>
            <a:r>
              <a:rPr lang="en-US" sz="2600" dirty="0">
                <a:latin typeface="Gill Sans MT" panose="020B0502020104020203" pitchFamily="34" charset="77"/>
                <a:hlinkClick r:id="rId3" invalidUrl="http://www.dam.brown.edu/people/geman/Homepage/Essays and ideas about neurobiology/bias-variance.pdf"/>
              </a:rPr>
              <a:t>http://www.dam.brown.edu/people/geman/Homepage/Essays%20and%20ideas%20about%20neurobiology/bias-variance.pdf</a:t>
            </a:r>
            <a:endParaRPr lang="en-US" sz="2600" dirty="0">
              <a:latin typeface="Gill Sans MT" panose="020B0502020104020203" pitchFamily="34" charset="77"/>
            </a:endParaRPr>
          </a:p>
          <a:p>
            <a:pPr algn="l"/>
            <a:endParaRPr lang="en-US" sz="2600" dirty="0">
              <a:latin typeface="Gill Sans MT" panose="020B0502020104020203" pitchFamily="34" charset="77"/>
            </a:endParaRPr>
          </a:p>
          <a:p>
            <a:pPr algn="l"/>
            <a:r>
              <a:rPr lang="en-US" sz="2600" dirty="0">
                <a:solidFill>
                  <a:schemeClr val="tx1"/>
                </a:solidFill>
                <a:latin typeface="Gill Sans MT" panose="020B0502020104020203" pitchFamily="34" charset="77"/>
              </a:rPr>
              <a:t>Link to Brady Neal’s thesis work:</a:t>
            </a:r>
          </a:p>
          <a:p>
            <a:pPr algn="l"/>
            <a:endParaRPr lang="en-US" sz="2600" dirty="0">
              <a:solidFill>
                <a:schemeClr val="tx1"/>
              </a:solidFill>
              <a:latin typeface="Gill Sans MT" panose="020B0502020104020203" pitchFamily="34" charset="77"/>
            </a:endParaRPr>
          </a:p>
          <a:p>
            <a:pPr algn="l"/>
            <a:r>
              <a:rPr lang="en-US" sz="2600" dirty="0">
                <a:solidFill>
                  <a:schemeClr val="tx1"/>
                </a:solidFill>
                <a:latin typeface="Gill Sans MT" panose="020B0502020104020203" pitchFamily="34" charset="77"/>
                <a:hlinkClick r:id="rId4"/>
              </a:rPr>
              <a:t>https://</a:t>
            </a:r>
            <a:r>
              <a:rPr lang="en-US" sz="2600" dirty="0" err="1">
                <a:solidFill>
                  <a:schemeClr val="tx1"/>
                </a:solidFill>
                <a:latin typeface="Gill Sans MT" panose="020B0502020104020203" pitchFamily="34" charset="77"/>
                <a:hlinkClick r:id="rId4"/>
              </a:rPr>
              <a:t>www.bradyneal.com</a:t>
            </a:r>
            <a:r>
              <a:rPr lang="en-US" sz="2600" dirty="0">
                <a:solidFill>
                  <a:schemeClr val="tx1"/>
                </a:solidFill>
                <a:latin typeface="Gill Sans MT" panose="020B0502020104020203" pitchFamily="34" charset="77"/>
                <a:hlinkClick r:id="rId4"/>
              </a:rPr>
              <a:t>/bias-variance-tradeoff-textbooks-update</a:t>
            </a:r>
            <a:endParaRPr lang="en-US" sz="2600" dirty="0">
              <a:solidFill>
                <a:schemeClr val="tx1"/>
              </a:solidFill>
              <a:latin typeface="Gill Sans MT" panose="020B0502020104020203" pitchFamily="34" charset="77"/>
            </a:endParaRPr>
          </a:p>
          <a:p>
            <a:pPr algn="l"/>
            <a:endParaRPr lang="en-US" sz="2600" dirty="0">
              <a:solidFill>
                <a:schemeClr val="tx1"/>
              </a:solidFill>
              <a:latin typeface="Gill Sans MT" panose="020B0502020104020203" pitchFamily="34" charset="77"/>
            </a:endParaRPr>
          </a:p>
          <a:p>
            <a:pPr algn="l"/>
            <a:r>
              <a:rPr lang="en-US" sz="2600" dirty="0">
                <a:solidFill>
                  <a:schemeClr val="tx1"/>
                </a:solidFill>
                <a:latin typeface="Gill Sans MT" panose="020B0502020104020203" pitchFamily="34" charset="77"/>
              </a:rPr>
              <a:t>Hogg and </a:t>
            </a:r>
            <a:r>
              <a:rPr lang="en-US" sz="2600" dirty="0" err="1">
                <a:solidFill>
                  <a:schemeClr val="tx1"/>
                </a:solidFill>
                <a:latin typeface="Gill Sans MT" panose="020B0502020104020203" pitchFamily="34" charset="77"/>
              </a:rPr>
              <a:t>Villar’s</a:t>
            </a:r>
            <a:r>
              <a:rPr lang="en-US" sz="2600" dirty="0">
                <a:solidFill>
                  <a:schemeClr val="tx1"/>
                </a:solidFill>
                <a:latin typeface="Gill Sans MT" panose="020B0502020104020203" pitchFamily="34" charset="77"/>
              </a:rPr>
              <a:t> recent work on linear models with many parameters:</a:t>
            </a:r>
          </a:p>
          <a:p>
            <a:pPr algn="l"/>
            <a:endParaRPr lang="en-US" sz="2600" dirty="0">
              <a:solidFill>
                <a:schemeClr val="tx1"/>
              </a:solidFill>
              <a:latin typeface="Gill Sans MT" panose="020B0502020104020203" pitchFamily="34" charset="77"/>
            </a:endParaRPr>
          </a:p>
          <a:p>
            <a:pPr algn="l"/>
            <a:r>
              <a:rPr lang="en-US" sz="2600" dirty="0">
                <a:latin typeface="Gill Sans MT" panose="020B0502020104020203" pitchFamily="34" charset="77"/>
                <a:hlinkClick r:id="rId5"/>
              </a:rPr>
              <a:t>https://</a:t>
            </a:r>
            <a:r>
              <a:rPr lang="en-US" sz="2600" dirty="0" err="1">
                <a:latin typeface="Gill Sans MT" panose="020B0502020104020203" pitchFamily="34" charset="77"/>
                <a:hlinkClick r:id="rId5"/>
              </a:rPr>
              <a:t>arxiv.org</a:t>
            </a:r>
            <a:r>
              <a:rPr lang="en-US" sz="2600" dirty="0">
                <a:latin typeface="Gill Sans MT" panose="020B0502020104020203" pitchFamily="34" charset="77"/>
                <a:hlinkClick r:id="rId5"/>
              </a:rPr>
              <a:t>/pdf/2101.07256.pdf</a:t>
            </a:r>
            <a:endParaRPr lang="en-US" sz="2600" dirty="0">
              <a:latin typeface="Gill Sans MT" panose="020B0502020104020203" pitchFamily="34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6187E1-EB90-E341-9963-744EAD7A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996" y="457200"/>
            <a:ext cx="8444807" cy="169062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References/further reading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6316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70432" y="407616"/>
            <a:ext cx="10728960" cy="1434732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Correlation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975360" y="3251200"/>
            <a:ext cx="11487573" cy="4292600"/>
          </a:xfrm>
        </p:spPr>
        <p:txBody>
          <a:bodyPr>
            <a:noAutofit/>
          </a:bodyPr>
          <a:lstStyle/>
          <a:p>
            <a:pPr marL="456064" indent="-456064" defTabSz="1212408">
              <a:spcBef>
                <a:spcPct val="40000"/>
              </a:spcBef>
            </a:pPr>
            <a:r>
              <a:rPr lang="en-US" sz="3413" dirty="0">
                <a:solidFill>
                  <a:schemeClr val="tx1"/>
                </a:solidFill>
              </a:rPr>
              <a:t>Often, we use some </a:t>
            </a:r>
            <a:r>
              <a:rPr lang="en-US" sz="3413" dirty="0">
                <a:solidFill>
                  <a:srgbClr val="FF0000"/>
                </a:solidFill>
              </a:rPr>
              <a:t>kind of correlation analysis</a:t>
            </a:r>
            <a:r>
              <a:rPr lang="en-US" sz="3413" dirty="0">
                <a:solidFill>
                  <a:schemeClr val="tx1"/>
                </a:solidFill>
              </a:rPr>
              <a:t> to measure the strength of the association between input and output.</a:t>
            </a:r>
          </a:p>
          <a:p>
            <a:pPr marL="986634" lvl="1" indent="-381559" defTabSz="1212408">
              <a:spcBef>
                <a:spcPct val="40000"/>
              </a:spcBef>
            </a:pPr>
            <a:r>
              <a:rPr lang="en-US" sz="3413" dirty="0">
                <a:solidFill>
                  <a:schemeClr val="tx1"/>
                </a:solidFill>
              </a:rPr>
              <a:t>Only concerned with strength of the relationship </a:t>
            </a:r>
          </a:p>
          <a:p>
            <a:pPr marL="986634" lvl="1" indent="-381559" defTabSz="1212408">
              <a:spcBef>
                <a:spcPct val="40000"/>
              </a:spcBef>
            </a:pPr>
            <a:r>
              <a:rPr lang="en-US" sz="3413" b="1" dirty="0">
                <a:solidFill>
                  <a:schemeClr val="tx1"/>
                </a:solidFill>
              </a:rPr>
              <a:t>No causal effect is implied</a:t>
            </a:r>
          </a:p>
          <a:p>
            <a:pPr marL="986634" lvl="1" indent="-381559" defTabSz="1212408">
              <a:spcBef>
                <a:spcPct val="40000"/>
              </a:spcBef>
            </a:pPr>
            <a:r>
              <a:rPr lang="en-US" sz="3413" dirty="0">
                <a:solidFill>
                  <a:schemeClr val="tx1"/>
                </a:solidFill>
              </a:rPr>
              <a:t>Problem: the strength of the correlation is difficult to quantify! </a:t>
            </a:r>
          </a:p>
          <a:p>
            <a:pPr marL="456064" indent="-456064" defTabSz="1212408"/>
            <a:endParaRPr lang="en-US" sz="3413" dirty="0"/>
          </a:p>
        </p:txBody>
      </p:sp>
    </p:spTree>
    <p:extLst>
      <p:ext uri="{BB962C8B-B14F-4D97-AF65-F5344CB8AC3E}">
        <p14:creationId xmlns:p14="http://schemas.microsoft.com/office/powerpoint/2010/main" val="122708682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5" name="Rectangle 39"/>
          <p:cNvSpPr>
            <a:spLocks noChangeArrowheads="1"/>
          </p:cNvSpPr>
          <p:nvPr/>
        </p:nvSpPr>
        <p:spPr bwMode="auto">
          <a:xfrm>
            <a:off x="6177280" y="1950720"/>
            <a:ext cx="11487573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375" tIns="60689" rIns="121375" bIns="60689"/>
          <a:lstStyle/>
          <a:p>
            <a:pPr marL="487672" indent="-487672">
              <a:spcBef>
                <a:spcPct val="20000"/>
              </a:spcBef>
              <a:buFontTx/>
              <a:buChar char="•"/>
            </a:pPr>
            <a:endParaRPr lang="en-US" sz="4551" dirty="0">
              <a:latin typeface="Gill Sans MT" panose="020B0502020104020203" pitchFamily="34" charset="77"/>
            </a:endParaRPr>
          </a:p>
        </p:txBody>
      </p:sp>
      <p:sp>
        <p:nvSpPr>
          <p:cNvPr id="98" name="Rectangle 2"/>
          <p:cNvSpPr>
            <a:spLocks noGrp="1" noChangeArrowheads="1"/>
          </p:cNvSpPr>
          <p:nvPr>
            <p:ph type="title"/>
          </p:nvPr>
        </p:nvSpPr>
        <p:spPr>
          <a:xfrm>
            <a:off x="1354667" y="387770"/>
            <a:ext cx="10728960" cy="1427863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F3C735-E061-6949-9C0A-86F66786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2743200"/>
            <a:ext cx="11836400" cy="23672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6225E5-199B-EC4F-BF1D-EEEDABC3D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678" y="5885031"/>
            <a:ext cx="9837444" cy="251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9008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4"/>
          <p:cNvSpPr>
            <a:spLocks noGrp="1" noChangeArrowheads="1"/>
          </p:cNvSpPr>
          <p:nvPr>
            <p:ph type="title"/>
          </p:nvPr>
        </p:nvSpPr>
        <p:spPr>
          <a:xfrm>
            <a:off x="1291447" y="734342"/>
            <a:ext cx="10728960" cy="1329832"/>
          </a:xfrm>
          <a:solidFill>
            <a:schemeClr val="bg1"/>
          </a:solidFill>
        </p:spPr>
        <p:txBody>
          <a:bodyPr vert="horz" lIns="128694" tIns="63218" rIns="128694" bIns="63218" rtlCol="0" anchor="ctr">
            <a:normAutofit/>
          </a:bodyPr>
          <a:lstStyle/>
          <a:p>
            <a:pPr algn="ctr" eaLnBrk="1" hangingPunct="1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Regression metrics</a:t>
            </a:r>
            <a:endParaRPr lang="en-US" sz="3129" dirty="0">
              <a:latin typeface="+mn-lt"/>
              <a:ea typeface="+mn-ea"/>
              <a:cs typeface="+mn-cs"/>
            </a:endParaRPr>
          </a:p>
        </p:txBody>
      </p:sp>
      <p:sp>
        <p:nvSpPr>
          <p:cNvPr id="7174" name="Rectangle 5"/>
          <p:cNvSpPr>
            <a:spLocks noGrp="1" noChangeArrowheads="1"/>
          </p:cNvSpPr>
          <p:nvPr>
            <p:ph idx="1"/>
          </p:nvPr>
        </p:nvSpPr>
        <p:spPr>
          <a:xfrm>
            <a:off x="373616" y="2421128"/>
            <a:ext cx="12521636" cy="3885635"/>
          </a:xfrm>
          <a:noFill/>
        </p:spPr>
        <p:txBody>
          <a:bodyPr vert="horz" lIns="128694" tIns="63218" rIns="128694" bIns="63218" rtlCol="0">
            <a:normAutofit/>
          </a:bodyPr>
          <a:lstStyle/>
          <a:p>
            <a:pPr marL="0" indent="0" algn="ctr" eaLnBrk="1" hangingPunct="1">
              <a:lnSpc>
                <a:spcPct val="150000"/>
              </a:lnSpc>
              <a:buNone/>
            </a:pPr>
            <a:r>
              <a:rPr lang="en-US" sz="3200" dirty="0">
                <a:solidFill>
                  <a:srgbClr val="FF0000"/>
                </a:solidFill>
              </a:rPr>
              <a:t>How “strong” is relationship between predictors &amp; outcome? </a:t>
            </a:r>
          </a:p>
          <a:p>
            <a:pPr marL="0" indent="0" eaLnBrk="1" hangingPunct="1">
              <a:buNone/>
            </a:pPr>
            <a:r>
              <a:rPr lang="en-US" sz="2800" dirty="0"/>
              <a:t>We can attempt to measure the </a:t>
            </a:r>
            <a:r>
              <a:rPr lang="en-US" sz="2800" dirty="0">
                <a:solidFill>
                  <a:srgbClr val="FF0000"/>
                </a:solidFill>
              </a:rPr>
              <a:t>fraction</a:t>
            </a:r>
            <a:r>
              <a:rPr lang="en-US" sz="2800" dirty="0"/>
              <a:t> of </a:t>
            </a:r>
            <a:r>
              <a:rPr lang="en-US" sz="2800" dirty="0">
                <a:solidFill>
                  <a:srgbClr val="FF0000"/>
                </a:solidFill>
              </a:rPr>
              <a:t>observed variance </a:t>
            </a:r>
            <a:r>
              <a:rPr lang="en-US" sz="2800" dirty="0"/>
              <a:t>of the target variable  (“outcome”) that can be explained by the features (”predictors”):</a:t>
            </a:r>
          </a:p>
        </p:txBody>
      </p:sp>
      <p:sp>
        <p:nvSpPr>
          <p:cNvPr id="79878" name="Text Box 6"/>
          <p:cNvSpPr txBox="1">
            <a:spLocks noChangeArrowheads="1"/>
          </p:cNvSpPr>
          <p:nvPr/>
        </p:nvSpPr>
        <p:spPr bwMode="auto">
          <a:xfrm>
            <a:off x="558163" y="6721065"/>
            <a:ext cx="12195527" cy="298780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None/>
              <a:defRPr/>
            </a:pPr>
            <a:r>
              <a:rPr lang="en-US" dirty="0">
                <a:latin typeface="+mj-lt"/>
              </a:rPr>
              <a:t>where </a:t>
            </a:r>
            <a:r>
              <a:rPr lang="en-US" dirty="0" err="1">
                <a:latin typeface="+mj-lt"/>
              </a:rPr>
              <a:t>y</a:t>
            </a:r>
            <a:r>
              <a:rPr lang="en-US" baseline="-25000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= true values, </a:t>
            </a:r>
          </a:p>
          <a:p>
            <a:pPr eaLnBrk="0" hangingPunct="0"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None/>
              <a:defRPr/>
            </a:pPr>
            <a:r>
              <a:rPr lang="en-US" dirty="0">
                <a:latin typeface="+mj-lt"/>
              </a:rPr>
              <a:t>the bar denotes the mean, and the hat denotes the prediction.</a:t>
            </a:r>
          </a:p>
          <a:p>
            <a:pPr eaLnBrk="0" hangingPunct="0"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None/>
              <a:defRPr/>
            </a:pPr>
            <a:r>
              <a:rPr lang="en-US" dirty="0">
                <a:latin typeface="+mj-lt"/>
              </a:rPr>
              <a:t>	     SST = Sum of Total Squares</a:t>
            </a:r>
          </a:p>
          <a:p>
            <a:pPr eaLnBrk="0" hangingPunct="0"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None/>
              <a:defRPr/>
            </a:pPr>
            <a:r>
              <a:rPr lang="en-US" dirty="0">
                <a:latin typeface="+mj-lt"/>
              </a:rPr>
              <a:t>	     SSR = Sum of Squares due to Residuals</a:t>
            </a:r>
          </a:p>
          <a:p>
            <a:pPr eaLnBrk="0" hangingPunct="0"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None/>
              <a:defRPr/>
            </a:pPr>
            <a:endParaRPr lang="en-US" sz="3413" dirty="0">
              <a:solidFill>
                <a:schemeClr val="accent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ill Sans MT" panose="020B0502020104020203" pitchFamily="34" charset="7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71" y="4363946"/>
            <a:ext cx="12195527" cy="235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4911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975360" y="234809"/>
            <a:ext cx="11054080" cy="13907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28694" tIns="63218" rIns="128694" bIns="63218" anchor="ctr"/>
          <a:lstStyle/>
          <a:p>
            <a:pPr algn="ctr" eaLnBrk="0" hangingPunct="0">
              <a:defRPr/>
            </a:pPr>
            <a:endParaRPr lang="en-US" sz="5120" b="1" dirty="0">
              <a:latin typeface="+mj-lt"/>
              <a:cs typeface="Arial" pitchFamily="34" charset="0"/>
            </a:endParaRPr>
          </a:p>
        </p:txBody>
      </p:sp>
      <p:sp>
        <p:nvSpPr>
          <p:cNvPr id="81926" name="Text Box 6"/>
          <p:cNvSpPr txBox="1">
            <a:spLocks noChangeArrowheads="1"/>
          </p:cNvSpPr>
          <p:nvPr/>
        </p:nvSpPr>
        <p:spPr bwMode="auto">
          <a:xfrm>
            <a:off x="4931920" y="3320094"/>
            <a:ext cx="6739153" cy="158043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None/>
              <a:defRPr/>
            </a:pPr>
            <a:r>
              <a:rPr lang="en-US" sz="2844" dirty="0">
                <a:solidFill>
                  <a:srgbClr val="0070C0"/>
                </a:solidFill>
                <a:latin typeface="+mj-lt"/>
                <a:cs typeface="Arial" pitchFamily="34" charset="0"/>
              </a:rPr>
              <a:t>where:</a:t>
            </a:r>
          </a:p>
          <a:p>
            <a:pPr eaLnBrk="0" hangingPunct="0"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None/>
              <a:defRPr/>
            </a:pPr>
            <a:r>
              <a:rPr lang="en-US" sz="2844" dirty="0">
                <a:solidFill>
                  <a:srgbClr val="0070C0"/>
                </a:solidFill>
                <a:latin typeface="+mj-lt"/>
                <a:cs typeface="Arial" pitchFamily="34" charset="0"/>
              </a:rPr>
              <a:t>	SSR = sum of squares due to residuals</a:t>
            </a:r>
          </a:p>
          <a:p>
            <a:pPr eaLnBrk="0" hangingPunct="0"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None/>
              <a:defRPr/>
            </a:pPr>
            <a:r>
              <a:rPr lang="en-US" sz="2844" dirty="0">
                <a:solidFill>
                  <a:srgbClr val="0070C0"/>
                </a:solidFill>
                <a:latin typeface="+mj-lt"/>
                <a:cs typeface="Arial" pitchFamily="34" charset="0"/>
              </a:rPr>
              <a:t>	SST = total sum of squares</a:t>
            </a:r>
          </a:p>
        </p:txBody>
      </p:sp>
      <p:sp>
        <p:nvSpPr>
          <p:cNvPr id="81927" name="Text Box 7"/>
          <p:cNvSpPr txBox="1">
            <a:spLocks noChangeArrowheads="1"/>
          </p:cNvSpPr>
          <p:nvPr/>
        </p:nvSpPr>
        <p:spPr bwMode="auto">
          <a:xfrm>
            <a:off x="1291447" y="3638488"/>
            <a:ext cx="2989298" cy="114274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3413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R</a:t>
            </a:r>
            <a:r>
              <a:rPr lang="en-US" sz="3413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2</a:t>
            </a:r>
            <a:r>
              <a:rPr lang="en-US" sz="3413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= </a:t>
            </a:r>
          </a:p>
          <a:p>
            <a:pPr eaLnBrk="0" hangingPunct="0">
              <a:defRPr/>
            </a:pPr>
            <a:r>
              <a:rPr lang="en-US" sz="3413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1 - SSR/SST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title"/>
          </p:nvPr>
        </p:nvSpPr>
        <p:spPr>
          <a:xfrm>
            <a:off x="1291447" y="734342"/>
            <a:ext cx="10728960" cy="1329832"/>
          </a:xfrm>
          <a:solidFill>
            <a:schemeClr val="bg1"/>
          </a:solidFill>
        </p:spPr>
        <p:txBody>
          <a:bodyPr vert="horz" lIns="128694" tIns="63218" rIns="128694" bIns="63218" rtlCol="0" anchor="ctr">
            <a:normAutofit/>
          </a:bodyPr>
          <a:lstStyle/>
          <a:p>
            <a:pPr algn="ctr" eaLnBrk="1" hangingPunct="1"/>
            <a:r>
              <a:rPr lang="en-US" dirty="0">
                <a:ea typeface="Helvetica Neue Condensed" charset="0"/>
                <a:cs typeface="Helvetica Neue Condensed" charset="0"/>
              </a:rPr>
              <a:t>Coefficient of Determination R</a:t>
            </a:r>
            <a:r>
              <a:rPr lang="en-US" baseline="30000" dirty="0">
                <a:ea typeface="Helvetica Neue Condensed" charset="0"/>
                <a:cs typeface="Helvetica Neue Condensed" charset="0"/>
              </a:rPr>
              <a:t>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4279" y="5562600"/>
            <a:ext cx="121162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tx1"/>
                </a:solidFill>
                <a:latin typeface="+mn-lt"/>
              </a:rPr>
              <a:t>Statistics books will normally tell you that R</a:t>
            </a:r>
            <a:r>
              <a:rPr lang="en-US" sz="3000" baseline="30000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3000" dirty="0">
                <a:solidFill>
                  <a:schemeClr val="tx1"/>
                </a:solidFill>
                <a:latin typeface="+mn-lt"/>
              </a:rPr>
              <a:t> is bounded between 0 and 1. </a:t>
            </a:r>
          </a:p>
          <a:p>
            <a:r>
              <a:rPr lang="en-US" sz="3000" dirty="0">
                <a:solidFill>
                  <a:schemeClr val="tx1"/>
                </a:solidFill>
                <a:latin typeface="+mn-lt"/>
              </a:rPr>
              <a:t>1 indicates perfect correlation, and 0 indicates no relationship </a:t>
            </a:r>
          </a:p>
          <a:p>
            <a:r>
              <a:rPr lang="en-US" sz="3000" dirty="0">
                <a:solidFill>
                  <a:schemeClr val="tx1"/>
                </a:solidFill>
                <a:latin typeface="+mn-lt"/>
              </a:rPr>
              <a:t>(a model that predicts the mean of true values will have R</a:t>
            </a:r>
            <a:r>
              <a:rPr lang="en-US" sz="3000" baseline="30000" dirty="0">
                <a:solidFill>
                  <a:schemeClr val="tx1"/>
                </a:solidFill>
                <a:latin typeface="+mn-lt"/>
              </a:rPr>
              <a:t>2 </a:t>
            </a:r>
            <a:r>
              <a:rPr lang="en-US" sz="3000" dirty="0">
                <a:solidFill>
                  <a:schemeClr val="tx1"/>
                </a:solidFill>
                <a:latin typeface="+mn-lt"/>
              </a:rPr>
              <a:t>= 0).</a:t>
            </a:r>
          </a:p>
          <a:p>
            <a:endParaRPr lang="en-US" sz="3000" dirty="0">
              <a:solidFill>
                <a:schemeClr val="tx1"/>
              </a:solidFill>
              <a:latin typeface="+mn-lt"/>
            </a:endParaRPr>
          </a:p>
          <a:p>
            <a:r>
              <a:rPr lang="en-US" sz="3000" dirty="0">
                <a:solidFill>
                  <a:schemeClr val="tx1"/>
                </a:solidFill>
                <a:latin typeface="+mn-lt"/>
              </a:rPr>
              <a:t>In machine learning, however, </a:t>
            </a:r>
          </a:p>
          <a:p>
            <a:r>
              <a:rPr lang="en-US" sz="3000" dirty="0">
                <a:solidFill>
                  <a:schemeClr val="tx1"/>
                </a:solidFill>
                <a:latin typeface="+mn-lt"/>
              </a:rPr>
              <a:t>we build the model using only on the training set. </a:t>
            </a:r>
          </a:p>
          <a:p>
            <a:r>
              <a:rPr lang="en-US" sz="3000" dirty="0">
                <a:solidFill>
                  <a:srgbClr val="FF0000"/>
                </a:solidFill>
                <a:latin typeface="+mn-lt"/>
              </a:rPr>
              <a:t>So R</a:t>
            </a:r>
            <a:r>
              <a:rPr lang="en-US" sz="3000" baseline="30000" dirty="0">
                <a:solidFill>
                  <a:srgbClr val="FF0000"/>
                </a:solidFill>
                <a:latin typeface="+mn-lt"/>
              </a:rPr>
              <a:t>2</a:t>
            </a:r>
            <a:r>
              <a:rPr lang="en-US" sz="3000" dirty="0">
                <a:solidFill>
                  <a:srgbClr val="FF0000"/>
                </a:solidFill>
                <a:latin typeface="+mn-lt"/>
              </a:rPr>
              <a:t> can be negative on the test set</a:t>
            </a:r>
          </a:p>
          <a:p>
            <a:r>
              <a:rPr lang="en-US" sz="3000" dirty="0">
                <a:solidFill>
                  <a:schemeClr val="tx1"/>
                </a:solidFill>
                <a:latin typeface="+mn-lt"/>
              </a:rPr>
              <a:t>(e.g., the predictions can be arbitrarily bad, worse than the mean!)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862EA1-B960-784A-9BD3-1D623ED7A762}"/>
              </a:ext>
            </a:extLst>
          </p:cNvPr>
          <p:cNvSpPr txBox="1"/>
          <p:nvPr/>
        </p:nvSpPr>
        <p:spPr>
          <a:xfrm>
            <a:off x="975360" y="2375415"/>
            <a:ext cx="113944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00460" rtl="0" eaLnBrk="1" fontAlgn="auto" latinLnBrk="0" hangingPunct="1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Clr>
                <a:srgbClr val="8784C7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How “strong” is relationship between predictors &amp; outcome? </a:t>
            </a:r>
          </a:p>
        </p:txBody>
      </p:sp>
    </p:spTree>
    <p:extLst>
      <p:ext uri="{BB962C8B-B14F-4D97-AF65-F5344CB8AC3E}">
        <p14:creationId xmlns:p14="http://schemas.microsoft.com/office/powerpoint/2010/main" val="1121124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650240" y="2817707"/>
            <a:ext cx="11704320" cy="5527040"/>
          </a:xfrm>
        </p:spPr>
        <p:txBody>
          <a:bodyPr>
            <a:noAutofit/>
          </a:bodyPr>
          <a:lstStyle/>
          <a:p>
            <a:r>
              <a:rPr lang="en-US" sz="3129" dirty="0"/>
              <a:t>If R</a:t>
            </a:r>
            <a:r>
              <a:rPr lang="en-US" sz="3129" baseline="30000" dirty="0"/>
              <a:t>2</a:t>
            </a:r>
            <a:r>
              <a:rPr lang="en-US" sz="3129" dirty="0"/>
              <a:t> has a value of 0.6, this means 60% of the variation in the dependent variable (y) is explained by your regression model. The remaining 40% is </a:t>
            </a:r>
            <a:r>
              <a:rPr lang="en-US" sz="3129" b="1" i="1" dirty="0"/>
              <a:t>unexplained</a:t>
            </a:r>
            <a:r>
              <a:rPr lang="en-US" sz="3129" dirty="0"/>
              <a:t>.</a:t>
            </a:r>
          </a:p>
          <a:p>
            <a:r>
              <a:rPr lang="en-US" sz="3129" dirty="0"/>
              <a:t>Unlike the indicators used for classification problems, the </a:t>
            </a:r>
            <a:r>
              <a:rPr lang="en-US" sz="3129" b="1" i="1" dirty="0"/>
              <a:t>coefficient of determination</a:t>
            </a:r>
            <a:r>
              <a:rPr lang="en-US" sz="3129" dirty="0"/>
              <a:t> does </a:t>
            </a:r>
            <a:r>
              <a:rPr lang="en-US" sz="3129" b="1" u="sng" dirty="0"/>
              <a:t>not</a:t>
            </a:r>
            <a:r>
              <a:rPr lang="en-US" sz="3129" dirty="0"/>
              <a:t> have a </a:t>
            </a:r>
            <a:r>
              <a:rPr lang="en-US" sz="3129" b="1" i="1" dirty="0">
                <a:solidFill>
                  <a:srgbClr val="FF0000"/>
                </a:solidFill>
              </a:rPr>
              <a:t>critical value</a:t>
            </a:r>
            <a:r>
              <a:rPr lang="en-US" sz="3129" dirty="0"/>
              <a:t> that enables us to draw conclusions.</a:t>
            </a:r>
          </a:p>
          <a:p>
            <a:r>
              <a:rPr lang="en-US" sz="3129" dirty="0"/>
              <a:t>The higher the value of R</a:t>
            </a:r>
            <a:r>
              <a:rPr lang="en-US" sz="3129" baseline="30000" dirty="0"/>
              <a:t>2</a:t>
            </a:r>
            <a:r>
              <a:rPr lang="en-US" sz="3129" dirty="0"/>
              <a:t>, the </a:t>
            </a:r>
            <a:r>
              <a:rPr lang="en-US" sz="3129" b="1" i="1" dirty="0"/>
              <a:t>better</a:t>
            </a:r>
            <a:r>
              <a:rPr lang="en-US" sz="3129" dirty="0"/>
              <a:t> the model fits the data.</a:t>
            </a:r>
          </a:p>
          <a:p>
            <a:r>
              <a:rPr lang="en-US" sz="3129" dirty="0"/>
              <a:t>R</a:t>
            </a:r>
            <a:r>
              <a:rPr lang="en-US" sz="3129" baseline="30000" dirty="0"/>
              <a:t>2</a:t>
            </a:r>
            <a:r>
              <a:rPr lang="en-US" sz="3129" dirty="0"/>
              <a:t> = 1: Perfect match between the line and the data points.</a:t>
            </a:r>
          </a:p>
          <a:p>
            <a:r>
              <a:rPr lang="en-US" sz="3129" dirty="0"/>
              <a:t>Interpreting R</a:t>
            </a:r>
            <a:r>
              <a:rPr lang="en-US" sz="3129" baseline="30000" dirty="0"/>
              <a:t>2</a:t>
            </a:r>
            <a:r>
              <a:rPr lang="en-US" sz="3129" dirty="0"/>
              <a:t> = 0.9 is much more complicated. In particular, it does </a:t>
            </a:r>
            <a:r>
              <a:rPr lang="en-US" sz="3129" dirty="0">
                <a:solidFill>
                  <a:srgbClr val="FF0000"/>
                </a:solidFill>
              </a:rPr>
              <a:t>not </a:t>
            </a:r>
            <a:r>
              <a:rPr lang="en-US" sz="3129" dirty="0"/>
              <a:t>mean that “predictions are within 10% of the correct value”.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114CD2-7A4A-064A-A23D-0E4332667F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1447" y="734342"/>
            <a:ext cx="10728960" cy="1329832"/>
          </a:xfrm>
          <a:solidFill>
            <a:schemeClr val="bg1"/>
          </a:solidFill>
        </p:spPr>
        <p:txBody>
          <a:bodyPr vert="horz" lIns="128694" tIns="63218" rIns="128694" bIns="63218" rtlCol="0" anchor="ctr">
            <a:normAutofit/>
          </a:bodyPr>
          <a:lstStyle/>
          <a:p>
            <a:pPr algn="ctr" eaLnBrk="1" hangingPunct="1"/>
            <a:r>
              <a:rPr lang="en-US" dirty="0" err="1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INterpreting</a:t>
            </a: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 the </a:t>
            </a:r>
            <a:b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Coefficient of Determination</a:t>
            </a:r>
          </a:p>
        </p:txBody>
      </p:sp>
    </p:spTree>
    <p:extLst>
      <p:ext uri="{BB962C8B-B14F-4D97-AF65-F5344CB8AC3E}">
        <p14:creationId xmlns:p14="http://schemas.microsoft.com/office/powerpoint/2010/main" val="14121951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Parcel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1_Parcel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78336</TotalTime>
  <Pages>0</Pages>
  <Words>3229</Words>
  <Characters>0</Characters>
  <Application>Microsoft Macintosh PowerPoint</Application>
  <PresentationFormat>Custom</PresentationFormat>
  <Lines>0</Lines>
  <Paragraphs>366</Paragraphs>
  <Slides>48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Calibri</vt:lpstr>
      <vt:lpstr>Cambria Math</vt:lpstr>
      <vt:lpstr>Gill Sans MT</vt:lpstr>
      <vt:lpstr>Helvetica Neue Bold Condensed</vt:lpstr>
      <vt:lpstr>Monotype Sorts</vt:lpstr>
      <vt:lpstr>Wingdings</vt:lpstr>
      <vt:lpstr>Parcel</vt:lpstr>
      <vt:lpstr>1_Parcel</vt:lpstr>
      <vt:lpstr>Equation</vt:lpstr>
      <vt:lpstr>Machine learning  for physics and astronomy chapter 5</vt:lpstr>
      <vt:lpstr> Regression Models </vt:lpstr>
      <vt:lpstr>Regression </vt:lpstr>
      <vt:lpstr>Main difference: evaluation</vt:lpstr>
      <vt:lpstr>Correlation</vt:lpstr>
      <vt:lpstr>Examples</vt:lpstr>
      <vt:lpstr>Regression metrics</vt:lpstr>
      <vt:lpstr>Coefficient of Determination R2</vt:lpstr>
      <vt:lpstr>INterpreting the  Coefficient of Determination</vt:lpstr>
      <vt:lpstr>IS R2 useless?</vt:lpstr>
      <vt:lpstr>Do we have other metrics?</vt:lpstr>
      <vt:lpstr>Which one should i use?</vt:lpstr>
      <vt:lpstr>Linear regression</vt:lpstr>
      <vt:lpstr>Assumptions of (probabilistic)  linear regression</vt:lpstr>
      <vt:lpstr>Estimating coefficients</vt:lpstr>
      <vt:lpstr>Ordinary least squares</vt:lpstr>
      <vt:lpstr>OLS – analytic solution</vt:lpstr>
      <vt:lpstr> Changing metric </vt:lpstr>
      <vt:lpstr>GRADIENT DESCENT</vt:lpstr>
      <vt:lpstr>Batch gradient descent</vt:lpstr>
      <vt:lpstr>Batch gradient descent</vt:lpstr>
      <vt:lpstr>How about scaling? Does it matter?</vt:lpstr>
      <vt:lpstr>Implementation (MSE loss)</vt:lpstr>
      <vt:lpstr>Improvements on  “regular” (batch) GD</vt:lpstr>
      <vt:lpstr>Summary linear regression solvers,  MSE LOSS</vt:lpstr>
      <vt:lpstr>PowerPoint Presentation</vt:lpstr>
      <vt:lpstr>  Regularization  for linear models  </vt:lpstr>
      <vt:lpstr> linear models with MSE loss  (i.e., ordinary least squares solution) can be solved using the normal equation or some flavor of Gradient Descent. </vt:lpstr>
      <vt:lpstr>  If the algorithm is overfitting (often this comes from having highly correlated features),  it might be helpful to use a regularized solution.  </vt:lpstr>
      <vt:lpstr> The bias-variance decomposition </vt:lpstr>
      <vt:lpstr>The bias-variance decomposition</vt:lpstr>
      <vt:lpstr>The bias-variance decomposition: consequences for linear models</vt:lpstr>
      <vt:lpstr>PowerPoint Presentation</vt:lpstr>
      <vt:lpstr>PowerPoint Presentation</vt:lpstr>
      <vt:lpstr>Ridge Regression still has an analytic solution!</vt:lpstr>
      <vt:lpstr>Another form of regularization  for linear models</vt:lpstr>
      <vt:lpstr>Generalization  of linear models</vt:lpstr>
      <vt:lpstr>PowerPoint Presentation</vt:lpstr>
      <vt:lpstr>Logistic Regression</vt:lpstr>
      <vt:lpstr>Simple example: USED Cars value</vt:lpstr>
      <vt:lpstr>FIT with a linear model</vt:lpstr>
      <vt:lpstr>FIT with a modified  linear model</vt:lpstr>
      <vt:lpstr>Logistic Regression</vt:lpstr>
      <vt:lpstr>Logistic Regression</vt:lpstr>
      <vt:lpstr>Logistic Regression</vt:lpstr>
      <vt:lpstr>PowerPoint Presentation</vt:lpstr>
      <vt:lpstr>Polynomial Regression  as a linear model</vt:lpstr>
      <vt:lpstr>References/further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in Computational Astrophysics: Faraway Galaxies and Dark Energy </dc:title>
  <dc:subject/>
  <dc:creator/>
  <cp:keywords/>
  <dc:description/>
  <cp:lastModifiedBy>Viviana Acquaviva</cp:lastModifiedBy>
  <cp:revision>375</cp:revision>
  <cp:lastPrinted>2021-04-27T22:06:52Z</cp:lastPrinted>
  <dcterms:modified xsi:type="dcterms:W3CDTF">2023-05-30T15:24:41Z</dcterms:modified>
</cp:coreProperties>
</file>